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74" r:id="rId3"/>
    <p:sldId id="492" r:id="rId5"/>
    <p:sldId id="258" r:id="rId6"/>
    <p:sldId id="7761" r:id="rId7"/>
    <p:sldId id="7734" r:id="rId8"/>
    <p:sldId id="7763" r:id="rId9"/>
    <p:sldId id="7764" r:id="rId10"/>
    <p:sldId id="7823" r:id="rId11"/>
    <p:sldId id="7820" r:id="rId12"/>
    <p:sldId id="7821" r:id="rId13"/>
    <p:sldId id="7822" r:id="rId14"/>
    <p:sldId id="7926" r:id="rId15"/>
    <p:sldId id="7824" r:id="rId16"/>
    <p:sldId id="7825" r:id="rId17"/>
    <p:sldId id="7927" r:id="rId18"/>
    <p:sldId id="7928" r:id="rId19"/>
    <p:sldId id="7929" r:id="rId20"/>
    <p:sldId id="7930" r:id="rId21"/>
    <p:sldId id="7931" r:id="rId22"/>
    <p:sldId id="7932" r:id="rId23"/>
    <p:sldId id="7933" r:id="rId24"/>
    <p:sldId id="7934" r:id="rId25"/>
    <p:sldId id="7935" r:id="rId26"/>
    <p:sldId id="7936" r:id="rId27"/>
    <p:sldId id="7937" r:id="rId28"/>
    <p:sldId id="7938" r:id="rId29"/>
    <p:sldId id="7939" r:id="rId30"/>
    <p:sldId id="7940" r:id="rId31"/>
    <p:sldId id="7941" r:id="rId32"/>
    <p:sldId id="7942" r:id="rId33"/>
    <p:sldId id="7943" r:id="rId34"/>
    <p:sldId id="7944" r:id="rId35"/>
    <p:sldId id="7945" r:id="rId36"/>
    <p:sldId id="7946" r:id="rId37"/>
    <p:sldId id="7947" r:id="rId38"/>
    <p:sldId id="7948" r:id="rId39"/>
    <p:sldId id="7950" r:id="rId40"/>
    <p:sldId id="7951" r:id="rId41"/>
    <p:sldId id="7952" r:id="rId42"/>
    <p:sldId id="7953" r:id="rId43"/>
    <p:sldId id="7954" r:id="rId44"/>
    <p:sldId id="7955" r:id="rId45"/>
    <p:sldId id="7956" r:id="rId46"/>
    <p:sldId id="7957" r:id="rId47"/>
    <p:sldId id="7958" r:id="rId48"/>
    <p:sldId id="7959" r:id="rId49"/>
    <p:sldId id="7960" r:id="rId50"/>
    <p:sldId id="7961" r:id="rId51"/>
    <p:sldId id="7962" r:id="rId52"/>
    <p:sldId id="7963" r:id="rId53"/>
    <p:sldId id="7964" r:id="rId54"/>
    <p:sldId id="7965" r:id="rId55"/>
    <p:sldId id="7966" r:id="rId56"/>
    <p:sldId id="7967" r:id="rId57"/>
    <p:sldId id="7969" r:id="rId58"/>
    <p:sldId id="7970" r:id="rId59"/>
    <p:sldId id="7971" r:id="rId60"/>
    <p:sldId id="7972" r:id="rId61"/>
    <p:sldId id="7974" r:id="rId62"/>
    <p:sldId id="7975" r:id="rId63"/>
    <p:sldId id="7976" r:id="rId64"/>
    <p:sldId id="7977" r:id="rId65"/>
    <p:sldId id="7978" r:id="rId66"/>
    <p:sldId id="7979" r:id="rId67"/>
    <p:sldId id="7980" r:id="rId68"/>
    <p:sldId id="7981" r:id="rId69"/>
    <p:sldId id="7982" r:id="rId70"/>
    <p:sldId id="7983" r:id="rId71"/>
    <p:sldId id="7984" r:id="rId72"/>
    <p:sldId id="7985" r:id="rId73"/>
    <p:sldId id="7986" r:id="rId74"/>
    <p:sldId id="7987" r:id="rId75"/>
    <p:sldId id="7988" r:id="rId76"/>
    <p:sldId id="7989" r:id="rId77"/>
    <p:sldId id="7990" r:id="rId78"/>
    <p:sldId id="7991" r:id="rId79"/>
    <p:sldId id="7994" r:id="rId80"/>
    <p:sldId id="7995" r:id="rId81"/>
    <p:sldId id="7996" r:id="rId82"/>
    <p:sldId id="7997" r:id="rId83"/>
    <p:sldId id="7998" r:id="rId84"/>
    <p:sldId id="7999" r:id="rId85"/>
    <p:sldId id="8000" r:id="rId8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223" userDrawn="1">
          <p15:clr>
            <a:srgbClr val="A4A3A4"/>
          </p15:clr>
        </p15:guide>
        <p15:guide id="4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8FAADD"/>
    <a:srgbClr val="DBE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02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558" y="102"/>
      </p:cViewPr>
      <p:guideLst>
        <p:guide orient="horz" pos="2223"/>
        <p:guide pos="37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9" Type="http://schemas.openxmlformats.org/officeDocument/2006/relationships/tableStyles" Target="tableStyles.xml"/><Relationship Id="rId88" Type="http://schemas.openxmlformats.org/officeDocument/2006/relationships/viewProps" Target="viewProps.xml"/><Relationship Id="rId87" Type="http://schemas.openxmlformats.org/officeDocument/2006/relationships/presProps" Target="presProps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71A96-A103-8A48-92D6-CF463E046DD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27AB-940D-5C42-A0C6-9837CB057AB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BA61-7C58-4969-B820-32397798B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F1FB-AA64-494B-A58A-F9087EB0BC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8DB34-D451-4B8D-A232-ED59D407F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1279D-B380-A94E-9407-3F542D56CFB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F924-1899-1141-8499-BA81DF7CC97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1" Type="http://schemas.openxmlformats.org/officeDocument/2006/relationships/tags" Target="../tags/tag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tags" Target="../tags/tag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tags" Target="../tags/tag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1" Type="http://schemas.openxmlformats.org/officeDocument/2006/relationships/tags" Target="../tags/tag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1" Type="http://schemas.openxmlformats.org/officeDocument/2006/relationships/tags" Target="../tags/tag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1" Type="http://schemas.openxmlformats.org/officeDocument/2006/relationships/tags" Target="../tags/tag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tags" Target="../tags/tag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tags" Target="../tags/tag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1" Type="http://schemas.openxmlformats.org/officeDocument/2006/relationships/tags" Target="../tags/tag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tags" Target="../tags/tag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1" Type="http://schemas.openxmlformats.org/officeDocument/2006/relationships/tags" Target="../tags/tag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tags" Target="../tags/tag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1" Type="http://schemas.openxmlformats.org/officeDocument/2006/relationships/tags" Target="../tags/tag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1" Type="http://schemas.openxmlformats.org/officeDocument/2006/relationships/tags" Target="../tags/tag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1" Type="http://schemas.openxmlformats.org/officeDocument/2006/relationships/tags" Target="../tags/tag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1" Type="http://schemas.openxmlformats.org/officeDocument/2006/relationships/tags" Target="../tags/tag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tags" Target="../tags/tag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1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tags" Target="../tags/tag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1" Type="http://schemas.openxmlformats.org/officeDocument/2006/relationships/tags" Target="../tags/tag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1" Type="http://schemas.openxmlformats.org/officeDocument/2006/relationships/tags" Target="../tags/tag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1" Type="http://schemas.openxmlformats.org/officeDocument/2006/relationships/tags" Target="../tags/tag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tags" Target="../tags/tag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tags" Target="../tags/tag5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tags" Target="../tags/tag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1" Type="http://schemas.openxmlformats.org/officeDocument/2006/relationships/tags" Target="../tags/tag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tags" Target="../tags/tag5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tags" Target="../tags/tag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tags" Target="../tags/tag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tags" Target="../tags/tag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1" Type="http://schemas.openxmlformats.org/officeDocument/2006/relationships/tags" Target="../tags/tag5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tags" Target="../tags/tag60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tags" Target="../tags/tag61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tags" Target="../tags/tag62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tags" Target="../tags/tag6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1.jpeg"/><Relationship Id="rId1" Type="http://schemas.openxmlformats.org/officeDocument/2006/relationships/tags" Target="../tags/tag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tags" Target="../tags/tag65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tags" Target="../tags/tag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tags" Target="../tags/tag67.xml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tags" Target="../tags/tag68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0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tags" Target="../tags/tag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4.jpeg"/><Relationship Id="rId1" Type="http://schemas.openxmlformats.org/officeDocument/2006/relationships/tags" Target="../tags/tag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5.jpeg"/><Relationship Id="rId1" Type="http://schemas.openxmlformats.org/officeDocument/2006/relationships/tags" Target="../tags/tag7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6.jpeg"/><Relationship Id="rId1" Type="http://schemas.openxmlformats.org/officeDocument/2006/relationships/tags" Target="../tags/tag7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7.jpeg"/><Relationship Id="rId1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tags" Target="../tags/tag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8.jpeg"/><Relationship Id="rId1" Type="http://schemas.openxmlformats.org/officeDocument/2006/relationships/tags" Target="../tags/tag7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9.jpeg"/><Relationship Id="rId1" Type="http://schemas.openxmlformats.org/officeDocument/2006/relationships/tags" Target="../tags/tag7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0.jpeg"/><Relationship Id="rId1" Type="http://schemas.openxmlformats.org/officeDocument/2006/relationships/tags" Target="../tags/tag7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1.jpeg"/><Relationship Id="rId1" Type="http://schemas.openxmlformats.org/officeDocument/2006/relationships/tags" Target="../tags/tag7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2.jpeg"/><Relationship Id="rId1" Type="http://schemas.openxmlformats.org/officeDocument/2006/relationships/tags" Target="../tags/tag7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3.jpeg"/><Relationship Id="rId1" Type="http://schemas.openxmlformats.org/officeDocument/2006/relationships/tags" Target="../tags/tag7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4.jpeg"/><Relationship Id="rId1" Type="http://schemas.openxmlformats.org/officeDocument/2006/relationships/tags" Target="../tags/tag8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8.jpeg"/><Relationship Id="rId1" Type="http://schemas.openxmlformats.org/officeDocument/2006/relationships/tags" Target="../tags/tag8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5.jpeg"/><Relationship Id="rId1" Type="http://schemas.openxmlformats.org/officeDocument/2006/relationships/tags" Target="../tags/tag8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6.jpeg"/><Relationship Id="rId1" Type="http://schemas.openxmlformats.org/officeDocument/2006/relationships/tags" Target="../tags/tag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tags" Target="../tags/tag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7.jpeg"/><Relationship Id="rId1" Type="http://schemas.openxmlformats.org/officeDocument/2006/relationships/tags" Target="../tags/tag8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8.jpeg"/><Relationship Id="rId1" Type="http://schemas.openxmlformats.org/officeDocument/2006/relationships/tags" Target="../tags/tag8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9.jpeg"/><Relationship Id="rId1" Type="http://schemas.openxmlformats.org/officeDocument/2006/relationships/tags" Target="../tags/tag8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0.jpeg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平行四边形 46"/>
          <p:cNvSpPr/>
          <p:nvPr/>
        </p:nvSpPr>
        <p:spPr>
          <a:xfrm flipH="1">
            <a:off x="-24948" y="376149"/>
            <a:ext cx="1946752" cy="698673"/>
          </a:xfrm>
          <a:prstGeom prst="parallelogram">
            <a:avLst>
              <a:gd name="adj" fmla="val 0"/>
            </a:avLst>
          </a:prstGeom>
          <a:solidFill>
            <a:srgbClr val="4472C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4"/>
          <p:cNvSpPr/>
          <p:nvPr/>
        </p:nvSpPr>
        <p:spPr>
          <a:xfrm rot="10800000">
            <a:off x="6705566" y="-4267"/>
            <a:ext cx="3689006" cy="3158545"/>
          </a:xfrm>
          <a:custGeom>
            <a:avLst/>
            <a:gdLst>
              <a:gd name="connsiteX0" fmla="*/ 0 w 5032167"/>
              <a:gd name="connsiteY0" fmla="*/ 2318657 h 2318657"/>
              <a:gd name="connsiteX1" fmla="*/ 2516084 w 5032167"/>
              <a:gd name="connsiteY1" fmla="*/ 0 h 2318657"/>
              <a:gd name="connsiteX2" fmla="*/ 5032167 w 5032167"/>
              <a:gd name="connsiteY2" fmla="*/ 2318657 h 2318657"/>
              <a:gd name="connsiteX3" fmla="*/ 0 w 5032167"/>
              <a:gd name="connsiteY3" fmla="*/ 2318657 h 2318657"/>
              <a:gd name="connsiteX0-1" fmla="*/ 0 w 5495305"/>
              <a:gd name="connsiteY0-2" fmla="*/ 2318657 h 2318657"/>
              <a:gd name="connsiteX1-3" fmla="*/ 2979222 w 5495305"/>
              <a:gd name="connsiteY1-4" fmla="*/ 0 h 2318657"/>
              <a:gd name="connsiteX2-5" fmla="*/ 5495305 w 5495305"/>
              <a:gd name="connsiteY2-6" fmla="*/ 2318657 h 2318657"/>
              <a:gd name="connsiteX3-7" fmla="*/ 0 w 5495305"/>
              <a:gd name="connsiteY3-8" fmla="*/ 2318657 h 2318657"/>
              <a:gd name="connsiteX0-9" fmla="*/ 0 w 5697185"/>
              <a:gd name="connsiteY0-10" fmla="*/ 2318657 h 2318657"/>
              <a:gd name="connsiteX1-11" fmla="*/ 2979222 w 5697185"/>
              <a:gd name="connsiteY1-12" fmla="*/ 0 h 2318657"/>
              <a:gd name="connsiteX2-13" fmla="*/ 5697185 w 5697185"/>
              <a:gd name="connsiteY2-14" fmla="*/ 2318657 h 2318657"/>
              <a:gd name="connsiteX3-15" fmla="*/ 0 w 5697185"/>
              <a:gd name="connsiteY3-16" fmla="*/ 2318657 h 2318657"/>
              <a:gd name="connsiteX0-17" fmla="*/ 0 w 5697185"/>
              <a:gd name="connsiteY0-18" fmla="*/ 2164278 h 2164278"/>
              <a:gd name="connsiteX1-19" fmla="*/ 3258638 w 5697185"/>
              <a:gd name="connsiteY1-20" fmla="*/ 0 h 2164278"/>
              <a:gd name="connsiteX2-21" fmla="*/ 5697185 w 5697185"/>
              <a:gd name="connsiteY2-22" fmla="*/ 2164278 h 2164278"/>
              <a:gd name="connsiteX3-23" fmla="*/ 0 w 5697185"/>
              <a:gd name="connsiteY3-24" fmla="*/ 2164278 h 2164278"/>
              <a:gd name="connsiteX0-25" fmla="*/ 0 w 5753069"/>
              <a:gd name="connsiteY0-26" fmla="*/ 2176154 h 2176154"/>
              <a:gd name="connsiteX1-27" fmla="*/ 3314522 w 5753069"/>
              <a:gd name="connsiteY1-28" fmla="*/ 0 h 2176154"/>
              <a:gd name="connsiteX2-29" fmla="*/ 5753069 w 5753069"/>
              <a:gd name="connsiteY2-30" fmla="*/ 2164278 h 2176154"/>
              <a:gd name="connsiteX3-31" fmla="*/ 0 w 5753069"/>
              <a:gd name="connsiteY3-32" fmla="*/ 2176154 h 2176154"/>
              <a:gd name="connsiteX0-33" fmla="*/ 0 w 5753069"/>
              <a:gd name="connsiteY0-34" fmla="*/ 2143136 h 2143136"/>
              <a:gd name="connsiteX1-35" fmla="*/ 3412317 w 5753069"/>
              <a:gd name="connsiteY1-36" fmla="*/ 0 h 2143136"/>
              <a:gd name="connsiteX2-37" fmla="*/ 5753069 w 5753069"/>
              <a:gd name="connsiteY2-38" fmla="*/ 2131260 h 2143136"/>
              <a:gd name="connsiteX3-39" fmla="*/ 0 w 5753069"/>
              <a:gd name="connsiteY3-40" fmla="*/ 2143136 h 2143136"/>
              <a:gd name="connsiteX0-41" fmla="*/ 0 w 5753069"/>
              <a:gd name="connsiteY0-42" fmla="*/ 2132130 h 2132130"/>
              <a:gd name="connsiteX1-43" fmla="*/ 3370405 w 5753069"/>
              <a:gd name="connsiteY1-44" fmla="*/ 0 h 2132130"/>
              <a:gd name="connsiteX2-45" fmla="*/ 5753069 w 5753069"/>
              <a:gd name="connsiteY2-46" fmla="*/ 2120254 h 2132130"/>
              <a:gd name="connsiteX3-47" fmla="*/ 0 w 5753069"/>
              <a:gd name="connsiteY3-48" fmla="*/ 2132130 h 2132130"/>
              <a:gd name="connsiteX0-49" fmla="*/ 0 w 5753069"/>
              <a:gd name="connsiteY0-50" fmla="*/ 2110118 h 2110118"/>
              <a:gd name="connsiteX1-51" fmla="*/ 3328492 w 5753069"/>
              <a:gd name="connsiteY1-52" fmla="*/ 0 h 2110118"/>
              <a:gd name="connsiteX2-53" fmla="*/ 5753069 w 5753069"/>
              <a:gd name="connsiteY2-54" fmla="*/ 2098242 h 2110118"/>
              <a:gd name="connsiteX3-55" fmla="*/ 0 w 5753069"/>
              <a:gd name="connsiteY3-56" fmla="*/ 2110118 h 2110118"/>
              <a:gd name="connsiteX0-57" fmla="*/ 0 w 5753069"/>
              <a:gd name="connsiteY0-58" fmla="*/ 2110118 h 2110118"/>
              <a:gd name="connsiteX1-59" fmla="*/ 3314522 w 5753069"/>
              <a:gd name="connsiteY1-60" fmla="*/ 0 h 2110118"/>
              <a:gd name="connsiteX2-61" fmla="*/ 5753069 w 5753069"/>
              <a:gd name="connsiteY2-62" fmla="*/ 2098242 h 2110118"/>
              <a:gd name="connsiteX3-63" fmla="*/ 0 w 5753069"/>
              <a:gd name="connsiteY3-64" fmla="*/ 2110118 h 2110118"/>
              <a:gd name="connsiteX0-65" fmla="*/ 0 w 5864835"/>
              <a:gd name="connsiteY0-66" fmla="*/ 2110118 h 2110118"/>
              <a:gd name="connsiteX1-67" fmla="*/ 3314522 w 5864835"/>
              <a:gd name="connsiteY1-68" fmla="*/ 0 h 2110118"/>
              <a:gd name="connsiteX2-69" fmla="*/ 5864835 w 5864835"/>
              <a:gd name="connsiteY2-70" fmla="*/ 2109249 h 2110118"/>
              <a:gd name="connsiteX3-71" fmla="*/ 0 w 5864835"/>
              <a:gd name="connsiteY3-72" fmla="*/ 2110118 h 2110118"/>
              <a:gd name="connsiteX0-1-1" fmla="*/ 0 w 7525252"/>
              <a:gd name="connsiteY0-2-2" fmla="*/ 2098744 h 2109248"/>
              <a:gd name="connsiteX1-3-3" fmla="*/ 4974939 w 7525252"/>
              <a:gd name="connsiteY1-4-4" fmla="*/ 0 h 2109248"/>
              <a:gd name="connsiteX2-5-5" fmla="*/ 7525252 w 7525252"/>
              <a:gd name="connsiteY2-6-6" fmla="*/ 2109249 h 2109248"/>
              <a:gd name="connsiteX3-7-7" fmla="*/ 0 w 7525252"/>
              <a:gd name="connsiteY3-8-8" fmla="*/ 2098744 h 2109248"/>
              <a:gd name="connsiteX0-9-9" fmla="*/ 0 w 7525252"/>
              <a:gd name="connsiteY0-10-10" fmla="*/ 2717637 h 2728142"/>
              <a:gd name="connsiteX1-11-11" fmla="*/ 4974939 w 7525252"/>
              <a:gd name="connsiteY1-12-12" fmla="*/ 618893 h 2728142"/>
              <a:gd name="connsiteX2-13-13" fmla="*/ 6533270 w 7525252"/>
              <a:gd name="connsiteY2-14-14" fmla="*/ 911 h 2728142"/>
              <a:gd name="connsiteX3-15-15" fmla="*/ 7525252 w 7525252"/>
              <a:gd name="connsiteY3-16-16" fmla="*/ 2728142 h 2728142"/>
              <a:gd name="connsiteX4" fmla="*/ 0 w 7525252"/>
              <a:gd name="connsiteY4" fmla="*/ 2717637 h 2728142"/>
              <a:gd name="connsiteX0-17-17" fmla="*/ 0 w 7525252"/>
              <a:gd name="connsiteY0-18-18" fmla="*/ 2717637 h 2728142"/>
              <a:gd name="connsiteX1-19-19" fmla="*/ 4974939 w 7525252"/>
              <a:gd name="connsiteY1-20-20" fmla="*/ 618893 h 2728142"/>
              <a:gd name="connsiteX2-21-21" fmla="*/ 5476642 w 7525252"/>
              <a:gd name="connsiteY2-22-22" fmla="*/ 911 h 2728142"/>
              <a:gd name="connsiteX3-23-23" fmla="*/ 7525252 w 7525252"/>
              <a:gd name="connsiteY3-24-24" fmla="*/ 2728142 h 2728142"/>
              <a:gd name="connsiteX4-25" fmla="*/ 0 w 7525252"/>
              <a:gd name="connsiteY4-26" fmla="*/ 2717637 h 2728142"/>
              <a:gd name="connsiteX0-27" fmla="*/ 0 w 7525252"/>
              <a:gd name="connsiteY0-28" fmla="*/ 2716726 h 2727231"/>
              <a:gd name="connsiteX1-29" fmla="*/ 5476642 w 7525252"/>
              <a:gd name="connsiteY1-30" fmla="*/ 0 h 2727231"/>
              <a:gd name="connsiteX2-31" fmla="*/ 7525252 w 7525252"/>
              <a:gd name="connsiteY2-32" fmla="*/ 2727231 h 2727231"/>
              <a:gd name="connsiteX3-33" fmla="*/ 0 w 7525252"/>
              <a:gd name="connsiteY3-34" fmla="*/ 2716726 h 2727231"/>
              <a:gd name="connsiteX0-35" fmla="*/ 0 w 7525252"/>
              <a:gd name="connsiteY0-36" fmla="*/ 2773596 h 2784101"/>
              <a:gd name="connsiteX1-37" fmla="*/ 5526958 w 7525252"/>
              <a:gd name="connsiteY1-38" fmla="*/ 0 h 2784101"/>
              <a:gd name="connsiteX2-39" fmla="*/ 7525252 w 7525252"/>
              <a:gd name="connsiteY2-40" fmla="*/ 2784101 h 2784101"/>
              <a:gd name="connsiteX3-41" fmla="*/ 0 w 7525252"/>
              <a:gd name="connsiteY3-42" fmla="*/ 2773596 h 2784101"/>
              <a:gd name="connsiteX0-43" fmla="*/ 0 w 7525252"/>
              <a:gd name="connsiteY0-44" fmla="*/ 2386883 h 2397388"/>
              <a:gd name="connsiteX1-45" fmla="*/ 4738679 w 7525252"/>
              <a:gd name="connsiteY1-46" fmla="*/ 0 h 2397388"/>
              <a:gd name="connsiteX2-47" fmla="*/ 7525252 w 7525252"/>
              <a:gd name="connsiteY2-48" fmla="*/ 2397388 h 2397388"/>
              <a:gd name="connsiteX3-49" fmla="*/ 0 w 7525252"/>
              <a:gd name="connsiteY3-50" fmla="*/ 2386883 h 2397388"/>
              <a:gd name="connsiteX0-51" fmla="*/ 0 w 7659427"/>
              <a:gd name="connsiteY0-52" fmla="*/ 2386883 h 2397388"/>
              <a:gd name="connsiteX1-53" fmla="*/ 4872854 w 7659427"/>
              <a:gd name="connsiteY1-54" fmla="*/ 0 h 2397388"/>
              <a:gd name="connsiteX2-55" fmla="*/ 7659427 w 7659427"/>
              <a:gd name="connsiteY2-56" fmla="*/ 2397388 h 2397388"/>
              <a:gd name="connsiteX3-57" fmla="*/ 0 w 7659427"/>
              <a:gd name="connsiteY3-58" fmla="*/ 2386883 h 2397388"/>
              <a:gd name="connsiteX0-59" fmla="*/ 0 w 4872854"/>
              <a:gd name="connsiteY0-60" fmla="*/ 2386883 h 2386883"/>
              <a:gd name="connsiteX1-61" fmla="*/ 4872854 w 4872854"/>
              <a:gd name="connsiteY1-62" fmla="*/ 0 h 2386883"/>
              <a:gd name="connsiteX2-63" fmla="*/ 3231649 w 4872854"/>
              <a:gd name="connsiteY2-64" fmla="*/ 2386014 h 2386883"/>
              <a:gd name="connsiteX3-65" fmla="*/ 0 w 4872854"/>
              <a:gd name="connsiteY3-66" fmla="*/ 2386883 h 2386883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</a:cxnLst>
            <a:rect l="l" t="t" r="r" b="b"/>
            <a:pathLst>
              <a:path w="4872854" h="2386883">
                <a:moveTo>
                  <a:pt x="0" y="2386883"/>
                </a:moveTo>
                <a:lnTo>
                  <a:pt x="4872854" y="0"/>
                </a:lnTo>
                <a:lnTo>
                  <a:pt x="3231649" y="2386014"/>
                </a:lnTo>
                <a:lnTo>
                  <a:pt x="0" y="2386883"/>
                </a:lnTo>
                <a:close/>
              </a:path>
            </a:pathLst>
          </a:cu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 sz="1705" dirty="0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899225" y="-18587"/>
            <a:ext cx="5325158" cy="6876585"/>
            <a:chOff x="5068712" y="9168"/>
            <a:chExt cx="4075566" cy="5157721"/>
          </a:xfrm>
        </p:grpSpPr>
        <p:sp>
          <p:nvSpPr>
            <p:cNvPr id="20" name="任意多边形 19"/>
            <p:cNvSpPr/>
            <p:nvPr/>
          </p:nvSpPr>
          <p:spPr>
            <a:xfrm rot="5400000" flipV="1">
              <a:off x="4527634" y="550246"/>
              <a:ext cx="5157721" cy="4075566"/>
            </a:xfrm>
            <a:custGeom>
              <a:avLst/>
              <a:gdLst>
                <a:gd name="connsiteX0" fmla="*/ 0 w 5157721"/>
                <a:gd name="connsiteY0" fmla="*/ 3381770 h 4680535"/>
                <a:gd name="connsiteX1" fmla="*/ 0 w 5157721"/>
                <a:gd name="connsiteY1" fmla="*/ 4680535 h 4680535"/>
                <a:gd name="connsiteX2" fmla="*/ 5157721 w 5157721"/>
                <a:gd name="connsiteY2" fmla="*/ 4673645 h 4680535"/>
                <a:gd name="connsiteX3" fmla="*/ 2419530 w 5157721"/>
                <a:gd name="connsiteY3" fmla="*/ 0 h 468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7721" h="4680535">
                  <a:moveTo>
                    <a:pt x="0" y="3381770"/>
                  </a:moveTo>
                  <a:lnTo>
                    <a:pt x="0" y="4680535"/>
                  </a:lnTo>
                  <a:lnTo>
                    <a:pt x="5157721" y="4673645"/>
                  </a:lnTo>
                  <a:lnTo>
                    <a:pt x="2419530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705" dirty="0">
                <a:cs typeface="+mn-ea"/>
                <a:sym typeface="+mn-lt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 rot="5400000" flipV="1">
              <a:off x="4684105" y="705498"/>
              <a:ext cx="5142562" cy="3777785"/>
            </a:xfrm>
            <a:custGeom>
              <a:avLst/>
              <a:gdLst>
                <a:gd name="connsiteX0" fmla="*/ 0 w 5157721"/>
                <a:gd name="connsiteY0" fmla="*/ 3381770 h 4680535"/>
                <a:gd name="connsiteX1" fmla="*/ 0 w 5157721"/>
                <a:gd name="connsiteY1" fmla="*/ 4680535 h 4680535"/>
                <a:gd name="connsiteX2" fmla="*/ 5157721 w 5157721"/>
                <a:gd name="connsiteY2" fmla="*/ 4673645 h 4680535"/>
                <a:gd name="connsiteX3" fmla="*/ 2419530 w 5157721"/>
                <a:gd name="connsiteY3" fmla="*/ 0 h 468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7721" h="4680535">
                  <a:moveTo>
                    <a:pt x="0" y="3381770"/>
                  </a:moveTo>
                  <a:lnTo>
                    <a:pt x="0" y="4680535"/>
                  </a:lnTo>
                  <a:lnTo>
                    <a:pt x="5157721" y="4673645"/>
                  </a:lnTo>
                  <a:lnTo>
                    <a:pt x="2419530" y="0"/>
                  </a:lnTo>
                  <a:close/>
                </a:path>
              </a:pathLst>
            </a:custGeom>
            <a:blipFill dpi="0" rotWithShape="0">
              <a:blip r:embed="rId1"/>
              <a:srcRect/>
              <a:stretch>
                <a:fillRect l="-7000" t="-33000" r="-96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705" dirty="0">
                <a:cs typeface="+mn-ea"/>
                <a:sym typeface="+mn-lt"/>
              </a:endParaRPr>
            </a:p>
          </p:txBody>
        </p:sp>
      </p:grpSp>
      <p:sp>
        <p:nvSpPr>
          <p:cNvPr id="16" name="等腰三角形 4"/>
          <p:cNvSpPr/>
          <p:nvPr/>
        </p:nvSpPr>
        <p:spPr>
          <a:xfrm rot="10800000" flipV="1">
            <a:off x="6739965" y="3319730"/>
            <a:ext cx="5085005" cy="3552589"/>
          </a:xfrm>
          <a:custGeom>
            <a:avLst/>
            <a:gdLst>
              <a:gd name="connsiteX0" fmla="*/ 0 w 5032167"/>
              <a:gd name="connsiteY0" fmla="*/ 2318657 h 2318657"/>
              <a:gd name="connsiteX1" fmla="*/ 2516084 w 5032167"/>
              <a:gd name="connsiteY1" fmla="*/ 0 h 2318657"/>
              <a:gd name="connsiteX2" fmla="*/ 5032167 w 5032167"/>
              <a:gd name="connsiteY2" fmla="*/ 2318657 h 2318657"/>
              <a:gd name="connsiteX3" fmla="*/ 0 w 5032167"/>
              <a:gd name="connsiteY3" fmla="*/ 2318657 h 2318657"/>
              <a:gd name="connsiteX0-1" fmla="*/ 0 w 5495305"/>
              <a:gd name="connsiteY0-2" fmla="*/ 2318657 h 2318657"/>
              <a:gd name="connsiteX1-3" fmla="*/ 2979222 w 5495305"/>
              <a:gd name="connsiteY1-4" fmla="*/ 0 h 2318657"/>
              <a:gd name="connsiteX2-5" fmla="*/ 5495305 w 5495305"/>
              <a:gd name="connsiteY2-6" fmla="*/ 2318657 h 2318657"/>
              <a:gd name="connsiteX3-7" fmla="*/ 0 w 5495305"/>
              <a:gd name="connsiteY3-8" fmla="*/ 2318657 h 2318657"/>
              <a:gd name="connsiteX0-9" fmla="*/ 0 w 5697185"/>
              <a:gd name="connsiteY0-10" fmla="*/ 2318657 h 2318657"/>
              <a:gd name="connsiteX1-11" fmla="*/ 2979222 w 5697185"/>
              <a:gd name="connsiteY1-12" fmla="*/ 0 h 2318657"/>
              <a:gd name="connsiteX2-13" fmla="*/ 5697185 w 5697185"/>
              <a:gd name="connsiteY2-14" fmla="*/ 2318657 h 2318657"/>
              <a:gd name="connsiteX3-15" fmla="*/ 0 w 5697185"/>
              <a:gd name="connsiteY3-16" fmla="*/ 2318657 h 2318657"/>
              <a:gd name="connsiteX0-17" fmla="*/ 0 w 5697185"/>
              <a:gd name="connsiteY0-18" fmla="*/ 2164278 h 2164278"/>
              <a:gd name="connsiteX1-19" fmla="*/ 3258638 w 5697185"/>
              <a:gd name="connsiteY1-20" fmla="*/ 0 h 2164278"/>
              <a:gd name="connsiteX2-21" fmla="*/ 5697185 w 5697185"/>
              <a:gd name="connsiteY2-22" fmla="*/ 2164278 h 2164278"/>
              <a:gd name="connsiteX3-23" fmla="*/ 0 w 5697185"/>
              <a:gd name="connsiteY3-24" fmla="*/ 2164278 h 2164278"/>
              <a:gd name="connsiteX0-25" fmla="*/ 0 w 5753069"/>
              <a:gd name="connsiteY0-26" fmla="*/ 2176154 h 2176154"/>
              <a:gd name="connsiteX1-27" fmla="*/ 3314522 w 5753069"/>
              <a:gd name="connsiteY1-28" fmla="*/ 0 h 2176154"/>
              <a:gd name="connsiteX2-29" fmla="*/ 5753069 w 5753069"/>
              <a:gd name="connsiteY2-30" fmla="*/ 2164278 h 2176154"/>
              <a:gd name="connsiteX3-31" fmla="*/ 0 w 5753069"/>
              <a:gd name="connsiteY3-32" fmla="*/ 2176154 h 2176154"/>
              <a:gd name="connsiteX0-33" fmla="*/ 0 w 5794982"/>
              <a:gd name="connsiteY0-34" fmla="*/ 2176154 h 2188029"/>
              <a:gd name="connsiteX1-35" fmla="*/ 3314522 w 5794982"/>
              <a:gd name="connsiteY1-36" fmla="*/ 0 h 2188029"/>
              <a:gd name="connsiteX2-37" fmla="*/ 5794982 w 5794982"/>
              <a:gd name="connsiteY2-38" fmla="*/ 2188029 h 2188029"/>
              <a:gd name="connsiteX3-39" fmla="*/ 0 w 5794982"/>
              <a:gd name="connsiteY3-40" fmla="*/ 2176154 h 2188029"/>
              <a:gd name="connsiteX0-1-1" fmla="*/ 0 w 5794982"/>
              <a:gd name="connsiteY0-2-2" fmla="*/ 2872777 h 2884652"/>
              <a:gd name="connsiteX1-3-3" fmla="*/ 3969714 w 5794982"/>
              <a:gd name="connsiteY1-4-4" fmla="*/ 0 h 2884652"/>
              <a:gd name="connsiteX2-5-5" fmla="*/ 5794982 w 5794982"/>
              <a:gd name="connsiteY2-6-6" fmla="*/ 2884652 h 2884652"/>
              <a:gd name="connsiteX3-7-7" fmla="*/ 0 w 5794982"/>
              <a:gd name="connsiteY3-8-8" fmla="*/ 2872777 h 2884652"/>
              <a:gd name="connsiteX0-9-9" fmla="*/ 0 w 8220961"/>
              <a:gd name="connsiteY0-10-10" fmla="*/ 2872777 h 2884652"/>
              <a:gd name="connsiteX1-11-11" fmla="*/ 6395693 w 8220961"/>
              <a:gd name="connsiteY1-12-12" fmla="*/ 0 h 2884652"/>
              <a:gd name="connsiteX2-13-13" fmla="*/ 8220961 w 8220961"/>
              <a:gd name="connsiteY2-14-14" fmla="*/ 2884652 h 2884652"/>
              <a:gd name="connsiteX3-15-15" fmla="*/ 0 w 8220961"/>
              <a:gd name="connsiteY3-16-16" fmla="*/ 2872777 h 2884652"/>
              <a:gd name="connsiteX0-17-17" fmla="*/ 0 w 8220961"/>
              <a:gd name="connsiteY0-18-18" fmla="*/ 2785700 h 2797575"/>
              <a:gd name="connsiteX1-19-19" fmla="*/ 5386343 w 8220961"/>
              <a:gd name="connsiteY1-20-20" fmla="*/ 0 h 2797575"/>
              <a:gd name="connsiteX2-21-21" fmla="*/ 8220961 w 8220961"/>
              <a:gd name="connsiteY2-22-22" fmla="*/ 2797575 h 2797575"/>
              <a:gd name="connsiteX3-23-23" fmla="*/ 0 w 8220961"/>
              <a:gd name="connsiteY3-24-24" fmla="*/ 2785700 h 2797575"/>
              <a:gd name="connsiteX0-25-25" fmla="*/ 0 w 8645951"/>
              <a:gd name="connsiteY0-26-26" fmla="*/ 2785700 h 2797575"/>
              <a:gd name="connsiteX1-27-27" fmla="*/ 5811333 w 8645951"/>
              <a:gd name="connsiteY1-28-28" fmla="*/ 0 h 2797575"/>
              <a:gd name="connsiteX2-29-29" fmla="*/ 8645951 w 8645951"/>
              <a:gd name="connsiteY2-30-30" fmla="*/ 2797575 h 2797575"/>
              <a:gd name="connsiteX3-31-31" fmla="*/ 0 w 8645951"/>
              <a:gd name="connsiteY3-32-32" fmla="*/ 2785700 h 2797575"/>
              <a:gd name="connsiteX0-33-33" fmla="*/ 0 w 8645951"/>
              <a:gd name="connsiteY0-34-34" fmla="*/ 2730557 h 2742432"/>
              <a:gd name="connsiteX1-35-35" fmla="*/ 5659945 w 8645951"/>
              <a:gd name="connsiteY1-36-36" fmla="*/ 0 h 2742432"/>
              <a:gd name="connsiteX2-37-37" fmla="*/ 8645951 w 8645951"/>
              <a:gd name="connsiteY2-38-38" fmla="*/ 2742432 h 2742432"/>
              <a:gd name="connsiteX3-39-39" fmla="*/ 0 w 8645951"/>
              <a:gd name="connsiteY3-40-40" fmla="*/ 2730557 h 2742432"/>
              <a:gd name="connsiteX0-41" fmla="*/ 0 w 8645951"/>
              <a:gd name="connsiteY0-42" fmla="*/ 3254427 h 3266302"/>
              <a:gd name="connsiteX1-43" fmla="*/ 6736483 w 8645951"/>
              <a:gd name="connsiteY1-44" fmla="*/ 0 h 3266302"/>
              <a:gd name="connsiteX2-45" fmla="*/ 8645951 w 8645951"/>
              <a:gd name="connsiteY2-46" fmla="*/ 3266302 h 3266302"/>
              <a:gd name="connsiteX3-47" fmla="*/ 0 w 8645951"/>
              <a:gd name="connsiteY3-48" fmla="*/ 3254427 h 3266302"/>
              <a:gd name="connsiteX0-49" fmla="*/ 0 w 6736483"/>
              <a:gd name="connsiteY0-50" fmla="*/ 3254427 h 3266302"/>
              <a:gd name="connsiteX1-51" fmla="*/ 6736483 w 6736483"/>
              <a:gd name="connsiteY1-52" fmla="*/ 0 h 3266302"/>
              <a:gd name="connsiteX2-53" fmla="*/ 5046275 w 6736483"/>
              <a:gd name="connsiteY2-54" fmla="*/ 3266302 h 3266302"/>
              <a:gd name="connsiteX3-55" fmla="*/ 0 w 6736483"/>
              <a:gd name="connsiteY3-56" fmla="*/ 3254427 h 3266302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</a:cxnLst>
            <a:rect l="l" t="t" r="r" b="b"/>
            <a:pathLst>
              <a:path w="6736483" h="3266302">
                <a:moveTo>
                  <a:pt x="0" y="3254427"/>
                </a:moveTo>
                <a:lnTo>
                  <a:pt x="6736483" y="0"/>
                </a:lnTo>
                <a:lnTo>
                  <a:pt x="5046275" y="3266302"/>
                </a:lnTo>
                <a:lnTo>
                  <a:pt x="0" y="3254427"/>
                </a:lnTo>
                <a:close/>
              </a:path>
            </a:pathLst>
          </a:cu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2209" y="2943308"/>
            <a:ext cx="7468214" cy="92075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zh-CN" altLang="en-US" sz="54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门</a:t>
            </a:r>
            <a:r>
              <a:rPr lang="zh-CN" altLang="en-US" sz="5400" b="1" spc="3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店数字化培训</a:t>
            </a:r>
            <a:endParaRPr lang="zh-CN" altLang="en-US" sz="54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60115" y="4023830"/>
            <a:ext cx="5664828" cy="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06327" y="4158300"/>
            <a:ext cx="583272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收银流程</a:t>
            </a:r>
            <a:r>
              <a:rPr lang="en-US" altLang="zh-CN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</a:t>
            </a:r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管理</a:t>
            </a:r>
            <a:r>
              <a:rPr lang="en-US" altLang="zh-CN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/AI</a:t>
            </a:r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识别</a:t>
            </a:r>
            <a:r>
              <a:rPr lang="en-US" altLang="zh-CN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盘点</a:t>
            </a:r>
            <a:r>
              <a:rPr lang="en-US" altLang="zh-CN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出入库</a:t>
            </a:r>
            <a:r>
              <a:rPr lang="en-US" altLang="zh-CN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6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报损</a:t>
            </a:r>
            <a:endParaRPr lang="zh-CN" altLang="en-US" sz="1600" spc="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335" y="4414299"/>
            <a:ext cx="7822771" cy="2446177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grpSp>
        <p:nvGrpSpPr>
          <p:cNvPr id="13" name="组合 12"/>
          <p:cNvGrpSpPr/>
          <p:nvPr/>
        </p:nvGrpSpPr>
        <p:grpSpPr>
          <a:xfrm>
            <a:off x="860418" y="4868137"/>
            <a:ext cx="3313195" cy="1629317"/>
            <a:chOff x="609600" y="3669374"/>
            <a:chExt cx="2860102" cy="1406501"/>
          </a:xfrm>
        </p:grpSpPr>
        <p:grpSp>
          <p:nvGrpSpPr>
            <p:cNvPr id="12" name="组合 11"/>
            <p:cNvGrpSpPr/>
            <p:nvPr/>
          </p:nvGrpSpPr>
          <p:grpSpPr>
            <a:xfrm>
              <a:off x="609600" y="3669374"/>
              <a:ext cx="916237" cy="908782"/>
              <a:chOff x="818446" y="3717546"/>
              <a:chExt cx="916237" cy="908782"/>
            </a:xfrm>
          </p:grpSpPr>
          <p:sp>
            <p:nvSpPr>
              <p:cNvPr id="11" name="直角三角形 10"/>
              <p:cNvSpPr/>
              <p:nvPr/>
            </p:nvSpPr>
            <p:spPr>
              <a:xfrm flipH="1">
                <a:off x="1307855" y="3723578"/>
                <a:ext cx="241614" cy="77064"/>
              </a:xfrm>
              <a:custGeom>
                <a:avLst/>
                <a:gdLst>
                  <a:gd name="connsiteX0" fmla="*/ 0 w 284675"/>
                  <a:gd name="connsiteY0" fmla="*/ 201179 h 201179"/>
                  <a:gd name="connsiteX1" fmla="*/ 0 w 284675"/>
                  <a:gd name="connsiteY1" fmla="*/ 0 h 201179"/>
                  <a:gd name="connsiteX2" fmla="*/ 284675 w 284675"/>
                  <a:gd name="connsiteY2" fmla="*/ 201179 h 201179"/>
                  <a:gd name="connsiteX3" fmla="*/ 0 w 284675"/>
                  <a:gd name="connsiteY3" fmla="*/ 201179 h 201179"/>
                  <a:gd name="connsiteX0-1" fmla="*/ 10132 w 284675"/>
                  <a:gd name="connsiteY0-2" fmla="*/ 234108 h 234108"/>
                  <a:gd name="connsiteX1-3" fmla="*/ 0 w 284675"/>
                  <a:gd name="connsiteY1-4" fmla="*/ 0 h 234108"/>
                  <a:gd name="connsiteX2-5" fmla="*/ 284675 w 284675"/>
                  <a:gd name="connsiteY2-6" fmla="*/ 201179 h 234108"/>
                  <a:gd name="connsiteX3-7" fmla="*/ 10132 w 284675"/>
                  <a:gd name="connsiteY3-8" fmla="*/ 234108 h 234108"/>
                  <a:gd name="connsiteX0-9" fmla="*/ 48126 w 322669"/>
                  <a:gd name="connsiteY0-10" fmla="*/ 84663 h 84663"/>
                  <a:gd name="connsiteX1-11" fmla="*/ 0 w 322669"/>
                  <a:gd name="connsiteY1-12" fmla="*/ 0 h 84663"/>
                  <a:gd name="connsiteX2-13" fmla="*/ 322669 w 322669"/>
                  <a:gd name="connsiteY2-14" fmla="*/ 51734 h 84663"/>
                  <a:gd name="connsiteX3-15" fmla="*/ 48126 w 322669"/>
                  <a:gd name="connsiteY3-16" fmla="*/ 84663 h 84663"/>
                  <a:gd name="connsiteX0-17" fmla="*/ 48126 w 241614"/>
                  <a:gd name="connsiteY0-18" fmla="*/ 84663 h 84663"/>
                  <a:gd name="connsiteX1-19" fmla="*/ 0 w 241614"/>
                  <a:gd name="connsiteY1-20" fmla="*/ 0 h 84663"/>
                  <a:gd name="connsiteX2-21" fmla="*/ 241614 w 241614"/>
                  <a:gd name="connsiteY2-22" fmla="*/ 23871 h 84663"/>
                  <a:gd name="connsiteX3-23" fmla="*/ 48126 w 241614"/>
                  <a:gd name="connsiteY3-24" fmla="*/ 84663 h 84663"/>
                  <a:gd name="connsiteX0-25" fmla="*/ 63324 w 241614"/>
                  <a:gd name="connsiteY0-26" fmla="*/ 84663 h 84663"/>
                  <a:gd name="connsiteX1-27" fmla="*/ 0 w 241614"/>
                  <a:gd name="connsiteY1-28" fmla="*/ 0 h 84663"/>
                  <a:gd name="connsiteX2-29" fmla="*/ 241614 w 241614"/>
                  <a:gd name="connsiteY2-30" fmla="*/ 23871 h 84663"/>
                  <a:gd name="connsiteX3-31" fmla="*/ 63324 w 241614"/>
                  <a:gd name="connsiteY3-32" fmla="*/ 84663 h 84663"/>
                  <a:gd name="connsiteX0-33" fmla="*/ 63324 w 241614"/>
                  <a:gd name="connsiteY0-34" fmla="*/ 77064 h 77064"/>
                  <a:gd name="connsiteX1-35" fmla="*/ 0 w 241614"/>
                  <a:gd name="connsiteY1-36" fmla="*/ 0 h 77064"/>
                  <a:gd name="connsiteX2-37" fmla="*/ 241614 w 241614"/>
                  <a:gd name="connsiteY2-38" fmla="*/ 16272 h 77064"/>
                  <a:gd name="connsiteX3-39" fmla="*/ 63324 w 241614"/>
                  <a:gd name="connsiteY3-40" fmla="*/ 77064 h 770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1614" h="77064">
                    <a:moveTo>
                      <a:pt x="63324" y="77064"/>
                    </a:moveTo>
                    <a:lnTo>
                      <a:pt x="0" y="0"/>
                    </a:lnTo>
                    <a:lnTo>
                      <a:pt x="241614" y="16272"/>
                    </a:lnTo>
                    <a:lnTo>
                      <a:pt x="63324" y="77064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5"/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818446" y="3717546"/>
                <a:ext cx="916237" cy="908782"/>
              </a:xfrm>
              <a:custGeom>
                <a:avLst/>
                <a:gdLst>
                  <a:gd name="connsiteX0" fmla="*/ 727262 w 916237"/>
                  <a:gd name="connsiteY0" fmla="*/ 0 h 908782"/>
                  <a:gd name="connsiteX1" fmla="*/ 916237 w 916237"/>
                  <a:gd name="connsiteY1" fmla="*/ 59092 h 908782"/>
                  <a:gd name="connsiteX2" fmla="*/ 236264 w 916237"/>
                  <a:gd name="connsiteY2" fmla="*/ 908782 h 908782"/>
                  <a:gd name="connsiteX3" fmla="*/ 0 w 916237"/>
                  <a:gd name="connsiteY3" fmla="*/ 908782 h 90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37" h="908782">
                    <a:moveTo>
                      <a:pt x="727262" y="0"/>
                    </a:moveTo>
                    <a:lnTo>
                      <a:pt x="916237" y="59092"/>
                    </a:lnTo>
                    <a:lnTo>
                      <a:pt x="236264" y="908782"/>
                    </a:lnTo>
                    <a:lnTo>
                      <a:pt x="0" y="90878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5" dirty="0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617021" y="3959462"/>
              <a:ext cx="916237" cy="908782"/>
              <a:chOff x="888094" y="3717545"/>
              <a:chExt cx="916237" cy="908782"/>
            </a:xfrm>
          </p:grpSpPr>
          <p:sp>
            <p:nvSpPr>
              <p:cNvPr id="32" name="直角三角形 10"/>
              <p:cNvSpPr/>
              <p:nvPr/>
            </p:nvSpPr>
            <p:spPr>
              <a:xfrm flipH="1">
                <a:off x="1377503" y="3723578"/>
                <a:ext cx="241614" cy="77064"/>
              </a:xfrm>
              <a:custGeom>
                <a:avLst/>
                <a:gdLst>
                  <a:gd name="connsiteX0" fmla="*/ 0 w 284675"/>
                  <a:gd name="connsiteY0" fmla="*/ 201179 h 201179"/>
                  <a:gd name="connsiteX1" fmla="*/ 0 w 284675"/>
                  <a:gd name="connsiteY1" fmla="*/ 0 h 201179"/>
                  <a:gd name="connsiteX2" fmla="*/ 284675 w 284675"/>
                  <a:gd name="connsiteY2" fmla="*/ 201179 h 201179"/>
                  <a:gd name="connsiteX3" fmla="*/ 0 w 284675"/>
                  <a:gd name="connsiteY3" fmla="*/ 201179 h 201179"/>
                  <a:gd name="connsiteX0-1" fmla="*/ 10132 w 284675"/>
                  <a:gd name="connsiteY0-2" fmla="*/ 234108 h 234108"/>
                  <a:gd name="connsiteX1-3" fmla="*/ 0 w 284675"/>
                  <a:gd name="connsiteY1-4" fmla="*/ 0 h 234108"/>
                  <a:gd name="connsiteX2-5" fmla="*/ 284675 w 284675"/>
                  <a:gd name="connsiteY2-6" fmla="*/ 201179 h 234108"/>
                  <a:gd name="connsiteX3-7" fmla="*/ 10132 w 284675"/>
                  <a:gd name="connsiteY3-8" fmla="*/ 234108 h 234108"/>
                  <a:gd name="connsiteX0-9" fmla="*/ 48126 w 322669"/>
                  <a:gd name="connsiteY0-10" fmla="*/ 84663 h 84663"/>
                  <a:gd name="connsiteX1-11" fmla="*/ 0 w 322669"/>
                  <a:gd name="connsiteY1-12" fmla="*/ 0 h 84663"/>
                  <a:gd name="connsiteX2-13" fmla="*/ 322669 w 322669"/>
                  <a:gd name="connsiteY2-14" fmla="*/ 51734 h 84663"/>
                  <a:gd name="connsiteX3-15" fmla="*/ 48126 w 322669"/>
                  <a:gd name="connsiteY3-16" fmla="*/ 84663 h 84663"/>
                  <a:gd name="connsiteX0-17" fmla="*/ 48126 w 241614"/>
                  <a:gd name="connsiteY0-18" fmla="*/ 84663 h 84663"/>
                  <a:gd name="connsiteX1-19" fmla="*/ 0 w 241614"/>
                  <a:gd name="connsiteY1-20" fmla="*/ 0 h 84663"/>
                  <a:gd name="connsiteX2-21" fmla="*/ 241614 w 241614"/>
                  <a:gd name="connsiteY2-22" fmla="*/ 23871 h 84663"/>
                  <a:gd name="connsiteX3-23" fmla="*/ 48126 w 241614"/>
                  <a:gd name="connsiteY3-24" fmla="*/ 84663 h 84663"/>
                  <a:gd name="connsiteX0-25" fmla="*/ 63324 w 241614"/>
                  <a:gd name="connsiteY0-26" fmla="*/ 84663 h 84663"/>
                  <a:gd name="connsiteX1-27" fmla="*/ 0 w 241614"/>
                  <a:gd name="connsiteY1-28" fmla="*/ 0 h 84663"/>
                  <a:gd name="connsiteX2-29" fmla="*/ 241614 w 241614"/>
                  <a:gd name="connsiteY2-30" fmla="*/ 23871 h 84663"/>
                  <a:gd name="connsiteX3-31" fmla="*/ 63324 w 241614"/>
                  <a:gd name="connsiteY3-32" fmla="*/ 84663 h 84663"/>
                  <a:gd name="connsiteX0-33" fmla="*/ 63324 w 241614"/>
                  <a:gd name="connsiteY0-34" fmla="*/ 77064 h 77064"/>
                  <a:gd name="connsiteX1-35" fmla="*/ 0 w 241614"/>
                  <a:gd name="connsiteY1-36" fmla="*/ 0 h 77064"/>
                  <a:gd name="connsiteX2-37" fmla="*/ 241614 w 241614"/>
                  <a:gd name="connsiteY2-38" fmla="*/ 16272 h 77064"/>
                  <a:gd name="connsiteX3-39" fmla="*/ 63324 w 241614"/>
                  <a:gd name="connsiteY3-40" fmla="*/ 77064 h 770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1614" h="77064">
                    <a:moveTo>
                      <a:pt x="63324" y="77064"/>
                    </a:moveTo>
                    <a:lnTo>
                      <a:pt x="0" y="0"/>
                    </a:lnTo>
                    <a:lnTo>
                      <a:pt x="241614" y="16272"/>
                    </a:lnTo>
                    <a:lnTo>
                      <a:pt x="63324" y="77064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5"/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888094" y="3717545"/>
                <a:ext cx="916237" cy="908782"/>
              </a:xfrm>
              <a:custGeom>
                <a:avLst/>
                <a:gdLst>
                  <a:gd name="connsiteX0" fmla="*/ 727262 w 916237"/>
                  <a:gd name="connsiteY0" fmla="*/ 0 h 908782"/>
                  <a:gd name="connsiteX1" fmla="*/ 916237 w 916237"/>
                  <a:gd name="connsiteY1" fmla="*/ 59092 h 908782"/>
                  <a:gd name="connsiteX2" fmla="*/ 236264 w 916237"/>
                  <a:gd name="connsiteY2" fmla="*/ 908782 h 908782"/>
                  <a:gd name="connsiteX3" fmla="*/ 0 w 916237"/>
                  <a:gd name="connsiteY3" fmla="*/ 908782 h 90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37" h="908782">
                    <a:moveTo>
                      <a:pt x="727262" y="0"/>
                    </a:moveTo>
                    <a:lnTo>
                      <a:pt x="916237" y="59092"/>
                    </a:lnTo>
                    <a:lnTo>
                      <a:pt x="236264" y="908782"/>
                    </a:lnTo>
                    <a:lnTo>
                      <a:pt x="0" y="908782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5" dirty="0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2690560" y="4300141"/>
              <a:ext cx="779142" cy="775734"/>
              <a:chOff x="919681" y="3723578"/>
              <a:chExt cx="779142" cy="775734"/>
            </a:xfrm>
          </p:grpSpPr>
          <p:sp>
            <p:nvSpPr>
              <p:cNvPr id="36" name="直角三角形 10"/>
              <p:cNvSpPr/>
              <p:nvPr/>
            </p:nvSpPr>
            <p:spPr>
              <a:xfrm flipH="1">
                <a:off x="1307855" y="3723578"/>
                <a:ext cx="241614" cy="77064"/>
              </a:xfrm>
              <a:custGeom>
                <a:avLst/>
                <a:gdLst>
                  <a:gd name="connsiteX0" fmla="*/ 0 w 284675"/>
                  <a:gd name="connsiteY0" fmla="*/ 201179 h 201179"/>
                  <a:gd name="connsiteX1" fmla="*/ 0 w 284675"/>
                  <a:gd name="connsiteY1" fmla="*/ 0 h 201179"/>
                  <a:gd name="connsiteX2" fmla="*/ 284675 w 284675"/>
                  <a:gd name="connsiteY2" fmla="*/ 201179 h 201179"/>
                  <a:gd name="connsiteX3" fmla="*/ 0 w 284675"/>
                  <a:gd name="connsiteY3" fmla="*/ 201179 h 201179"/>
                  <a:gd name="connsiteX0-1" fmla="*/ 10132 w 284675"/>
                  <a:gd name="connsiteY0-2" fmla="*/ 234108 h 234108"/>
                  <a:gd name="connsiteX1-3" fmla="*/ 0 w 284675"/>
                  <a:gd name="connsiteY1-4" fmla="*/ 0 h 234108"/>
                  <a:gd name="connsiteX2-5" fmla="*/ 284675 w 284675"/>
                  <a:gd name="connsiteY2-6" fmla="*/ 201179 h 234108"/>
                  <a:gd name="connsiteX3-7" fmla="*/ 10132 w 284675"/>
                  <a:gd name="connsiteY3-8" fmla="*/ 234108 h 234108"/>
                  <a:gd name="connsiteX0-9" fmla="*/ 48126 w 322669"/>
                  <a:gd name="connsiteY0-10" fmla="*/ 84663 h 84663"/>
                  <a:gd name="connsiteX1-11" fmla="*/ 0 w 322669"/>
                  <a:gd name="connsiteY1-12" fmla="*/ 0 h 84663"/>
                  <a:gd name="connsiteX2-13" fmla="*/ 322669 w 322669"/>
                  <a:gd name="connsiteY2-14" fmla="*/ 51734 h 84663"/>
                  <a:gd name="connsiteX3-15" fmla="*/ 48126 w 322669"/>
                  <a:gd name="connsiteY3-16" fmla="*/ 84663 h 84663"/>
                  <a:gd name="connsiteX0-17" fmla="*/ 48126 w 241614"/>
                  <a:gd name="connsiteY0-18" fmla="*/ 84663 h 84663"/>
                  <a:gd name="connsiteX1-19" fmla="*/ 0 w 241614"/>
                  <a:gd name="connsiteY1-20" fmla="*/ 0 h 84663"/>
                  <a:gd name="connsiteX2-21" fmla="*/ 241614 w 241614"/>
                  <a:gd name="connsiteY2-22" fmla="*/ 23871 h 84663"/>
                  <a:gd name="connsiteX3-23" fmla="*/ 48126 w 241614"/>
                  <a:gd name="connsiteY3-24" fmla="*/ 84663 h 84663"/>
                  <a:gd name="connsiteX0-25" fmla="*/ 63324 w 241614"/>
                  <a:gd name="connsiteY0-26" fmla="*/ 84663 h 84663"/>
                  <a:gd name="connsiteX1-27" fmla="*/ 0 w 241614"/>
                  <a:gd name="connsiteY1-28" fmla="*/ 0 h 84663"/>
                  <a:gd name="connsiteX2-29" fmla="*/ 241614 w 241614"/>
                  <a:gd name="connsiteY2-30" fmla="*/ 23871 h 84663"/>
                  <a:gd name="connsiteX3-31" fmla="*/ 63324 w 241614"/>
                  <a:gd name="connsiteY3-32" fmla="*/ 84663 h 84663"/>
                  <a:gd name="connsiteX0-33" fmla="*/ 63324 w 241614"/>
                  <a:gd name="connsiteY0-34" fmla="*/ 77064 h 77064"/>
                  <a:gd name="connsiteX1-35" fmla="*/ 0 w 241614"/>
                  <a:gd name="connsiteY1-36" fmla="*/ 0 h 77064"/>
                  <a:gd name="connsiteX2-37" fmla="*/ 241614 w 241614"/>
                  <a:gd name="connsiteY2-38" fmla="*/ 16272 h 77064"/>
                  <a:gd name="connsiteX3-39" fmla="*/ 63324 w 241614"/>
                  <a:gd name="connsiteY3-40" fmla="*/ 77064 h 770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1614" h="77064">
                    <a:moveTo>
                      <a:pt x="63324" y="77064"/>
                    </a:moveTo>
                    <a:lnTo>
                      <a:pt x="0" y="0"/>
                    </a:lnTo>
                    <a:lnTo>
                      <a:pt x="241614" y="16272"/>
                    </a:lnTo>
                    <a:lnTo>
                      <a:pt x="63324" y="77064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5"/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919681" y="3726510"/>
                <a:ext cx="779142" cy="772802"/>
              </a:xfrm>
              <a:custGeom>
                <a:avLst/>
                <a:gdLst>
                  <a:gd name="connsiteX0" fmla="*/ 727262 w 916237"/>
                  <a:gd name="connsiteY0" fmla="*/ 0 h 908782"/>
                  <a:gd name="connsiteX1" fmla="*/ 916237 w 916237"/>
                  <a:gd name="connsiteY1" fmla="*/ 59092 h 908782"/>
                  <a:gd name="connsiteX2" fmla="*/ 236264 w 916237"/>
                  <a:gd name="connsiteY2" fmla="*/ 908782 h 908782"/>
                  <a:gd name="connsiteX3" fmla="*/ 0 w 916237"/>
                  <a:gd name="connsiteY3" fmla="*/ 908782 h 90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237" h="908782">
                    <a:moveTo>
                      <a:pt x="727262" y="0"/>
                    </a:moveTo>
                    <a:lnTo>
                      <a:pt x="916237" y="59092"/>
                    </a:lnTo>
                    <a:lnTo>
                      <a:pt x="236264" y="908782"/>
                    </a:lnTo>
                    <a:lnTo>
                      <a:pt x="0" y="90878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5"/>
              </a:p>
            </p:txBody>
          </p:sp>
        </p:grpSp>
      </p:grpSp>
      <p:sp>
        <p:nvSpPr>
          <p:cNvPr id="29" name="矩形 28"/>
          <p:cNvSpPr/>
          <p:nvPr/>
        </p:nvSpPr>
        <p:spPr>
          <a:xfrm>
            <a:off x="2027434" y="1738094"/>
            <a:ext cx="4224404" cy="1025218"/>
          </a:xfrm>
          <a:prstGeom prst="rect">
            <a:avLst/>
          </a:prstGeom>
          <a:noFill/>
          <a:ln>
            <a:solidFill>
              <a:srgbClr val="8FAA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38" name="矩形 37"/>
          <p:cNvSpPr/>
          <p:nvPr/>
        </p:nvSpPr>
        <p:spPr>
          <a:xfrm>
            <a:off x="2191497" y="1712094"/>
            <a:ext cx="4060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400" spc="8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TRAINING</a:t>
            </a:r>
            <a:endParaRPr lang="zh-CN" altLang="en-US" sz="64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69317" y="504319"/>
            <a:ext cx="123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LOGO</a:t>
            </a:r>
            <a:endParaRPr lang="zh-CN" altLang="en-US" sz="24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9" name="任意多边形 19"/>
          <p:cNvSpPr/>
          <p:nvPr/>
        </p:nvSpPr>
        <p:spPr>
          <a:xfrm rot="5400000" flipV="1">
            <a:off x="6146687" y="775714"/>
            <a:ext cx="6876585" cy="5325158"/>
          </a:xfrm>
          <a:custGeom>
            <a:avLst/>
            <a:gdLst>
              <a:gd name="connsiteX0" fmla="*/ 0 w 5157721"/>
              <a:gd name="connsiteY0" fmla="*/ 3381770 h 4680535"/>
              <a:gd name="connsiteX1" fmla="*/ 0 w 5157721"/>
              <a:gd name="connsiteY1" fmla="*/ 4680535 h 4680535"/>
              <a:gd name="connsiteX2" fmla="*/ 5157721 w 5157721"/>
              <a:gd name="connsiteY2" fmla="*/ 4673645 h 4680535"/>
              <a:gd name="connsiteX3" fmla="*/ 2419530 w 5157721"/>
              <a:gd name="connsiteY3" fmla="*/ 0 h 468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7721" h="4680535">
                <a:moveTo>
                  <a:pt x="0" y="3381770"/>
                </a:moveTo>
                <a:lnTo>
                  <a:pt x="0" y="4680535"/>
                </a:lnTo>
                <a:lnTo>
                  <a:pt x="5157721" y="4673645"/>
                </a:lnTo>
                <a:lnTo>
                  <a:pt x="2419530" y="0"/>
                </a:lnTo>
                <a:close/>
              </a:path>
            </a:pathLst>
          </a:cu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5" dirty="0">
              <a:cs typeface="+mn-ea"/>
              <a:sym typeface="+mn-lt"/>
            </a:endParaRPr>
          </a:p>
        </p:txBody>
      </p:sp>
      <p:pic>
        <p:nvPicPr>
          <p:cNvPr id="2" name="空灵小清新安静舒缓mp3.mp3" descr="空灵小清新安静舒缓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4322" y="-1403936"/>
            <a:ext cx="812800" cy="812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50429" y="6304731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spc="300" dirty="0" smtClean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kumimoji="1" lang="zh-CN" altLang="en-US" sz="1600" spc="300" dirty="0" smtClean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技术部</a:t>
            </a:r>
            <a:endParaRPr kumimoji="1" lang="zh-CN" altLang="en-US" sz="1600" spc="300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普通按量计算商品直接点选加入左侧购物车，称重商品需要先把商品放在秤上，再点选商品加入左侧购物车。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2.2.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1058545"/>
            <a:ext cx="6712585" cy="503428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若顾客是会员，点击收银区的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，输入会员号或者手机号搜索，点击右下角的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选中会员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进行消费。若顾客非会员则可省略这一步，直接点击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收款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即可。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2.2.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" y="1153160"/>
            <a:ext cx="6560185" cy="491998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5.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现金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收款，需填写收到顾客的现金金额再点确认，系统会提示相应的找零金额。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2.7.png2.2.7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6.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若需要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整单折扣，可以点击应收总额旁边的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折扣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，可对整单进行改价，有相应预设好的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折扣、立减、改价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，点击应收总额旁边的铅笔图标，可直接修改整单价格，再选择顾客相应的支付方式进行收款。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2.2.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123315"/>
            <a:ext cx="6624955" cy="496887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7.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微信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&amp;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支付宝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，需用扫码枪扫描顾客出示的付款码，即完成收款。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2.2.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8.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储值卡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，需顾客是会员，且会员储值卡有余额，方可按流程支付，系统自动扣除会员储值卡内相应余额。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2.8.png2.2.8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组合支付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一般是会员卡余额不够支付本订单金额，进入收银页面，选择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组合支付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方式。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3.1.png2.3.1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组合支付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再选择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储值卡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，然后加上选择其他任意一个支付方式，如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微信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&amp;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支付宝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确认。如果不是全用卡余额支付，将不再享受储值卡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98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折。</a:t>
            </a:r>
            <a:endParaRPr lang="zh-CN" altLang="en-US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3.2.png2.3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组合支付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再扫顾客的付款码，系统将优先扣除用户余额，剩余部分再从顾客付款码里支付。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3.3.png2.3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挂单、取单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如果顾客买单过程中，发现还有商品没买齐全，需要给他做挂单，便于我们结算下一个顾客。后面再对他进行取单结算收银。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4.1.png2.4.1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4082359" y="2975545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112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3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4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313603" y="2004556"/>
            <a:ext cx="839698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门店数字化培训手册，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目的是让店员迅速掌握门店收银常规操作。培训围绕日常高频操作场景，如下单收银、扫码支付、会员充值、订单售后处理、门店盘点等，用简单易懂的图文方式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教学。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店员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快速上手后，能大幅提升工作效率，减少操作失误，让门店运营更顺畅。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258029" y="878701"/>
            <a:ext cx="4841485" cy="829945"/>
            <a:chOff x="2644910" y="1123671"/>
            <a:chExt cx="4841485" cy="829945"/>
          </a:xfrm>
        </p:grpSpPr>
        <p:sp>
          <p:nvSpPr>
            <p:cNvPr id="32" name="文本框 31"/>
            <p:cNvSpPr txBox="1"/>
            <p:nvPr/>
          </p:nvSpPr>
          <p:spPr>
            <a:xfrm>
              <a:off x="2644910" y="1123671"/>
              <a:ext cx="185907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>
                  <a:latin typeface="Noto Sans S Chinese Bold" panose="020B0800000000000000" pitchFamily="34" charset="-122"/>
                  <a:ea typeface="Noto Sans S Chinese Bold" panose="020B0800000000000000" pitchFamily="34" charset="-122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旗黑-60简" panose="00020600040101010101" charset="-122"/>
                  <a:sym typeface="思源黑体" panose="020B0500000000000000" pitchFamily="34" charset="-122"/>
                </a:rPr>
                <a:t>前 言</a:t>
              </a:r>
              <a:endParaRPr lang="zh-CN" altLang="en-US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60简" panose="00020600040101010101" charset="-122"/>
                <a:sym typeface="思源黑体" panose="020B05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618521" y="1233892"/>
              <a:ext cx="2867874" cy="658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B30D19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6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500000000000000" pitchFamily="34" charset="-122"/>
                </a:rPr>
                <a:t>INTRO</a:t>
              </a:r>
              <a:endParaRPr lang="en-US" altLang="zh-CN" sz="16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500000000000000" pitchFamily="34" charset="-122"/>
                </a:rPr>
                <a:t>DUCTION</a:t>
              </a:r>
              <a:endParaRPr lang="en-US" altLang="zh-CN" sz="16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endParaRPr>
            </a:p>
          </p:txBody>
        </p:sp>
        <p:cxnSp>
          <p:nvCxnSpPr>
            <p:cNvPr id="34" name="直接连接符 4"/>
            <p:cNvCxnSpPr/>
            <p:nvPr/>
          </p:nvCxnSpPr>
          <p:spPr>
            <a:xfrm flipV="1">
              <a:off x="4503983" y="1233096"/>
              <a:ext cx="0" cy="629170"/>
            </a:xfrm>
            <a:prstGeom prst="line">
              <a:avLst/>
            </a:prstGeom>
            <a:ln w="28575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0">
        <p14:prism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挂单、取单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挂单操作，点击收款按钮上方的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挂单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按钮，刚刚加入购物车的所有商品就已经到挂单界面了。这个时候，就可以进行下一个顾客收款操作了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4.2.png2.4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挂单、取单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取单操作，上个顾客回到收银台继续收银，点击收款按钮上方的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取单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按钮，进入挂单列表页面，选中对应顾客的订单，点击右下角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继续收银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，就回到了购物车，可以继续加入新商品，再完成收款操作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4.3.png2.4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商品快速调价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在收银台界面点击右下角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全部菜单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，找到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快速调价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功能进入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5.1.png2.5.1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商品快速调价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点选或搜索要调价的商品，弹出商品调价界面。在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现售价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和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会员价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框中输入调价后的价格，点击确认，加入到待调价列表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5.2.png2.5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商品快速调价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调价过程中，如果需要进行其他操作，如：收银，可以先点左下角的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暂存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。待其他操作结束后，再次进入到快速调价界面，继续调价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5.3.png2.5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商品快速调价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最后点击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生成调价单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，查看确认，点击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完成调价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5.4.png2.5.4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销售退货与反结账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点击收银台界面下方的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销售单据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，找到需要退货的单据，右下角有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退货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和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反结账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两个按钮。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6.1.png2.6.1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销售退货与反结账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如果只是部分商品需要退货，点击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退货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按钮，输入对应商品需要退货的数量，点击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确认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，即可退货，同时返还对应金额。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6.2.png2.6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销售退货与反结账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如果是整单退货，点击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反结账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按钮，弹出输入框，输入备注信息，如还需要买该单据中的商品则选择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作废并复用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。不需要就点击直接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反结账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即可，金额将原路返回给顾客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6.3.png2.6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销售退货与反结账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销售单据中退货过一次的，无法再进行操作退货，系统会提示无法退货。这时可采取以下方式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6.4.png2.6.4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>
            <p:custDataLst>
              <p:tags r:id="rId1"/>
            </p:custDataLst>
          </p:nvPr>
        </p:nvSpPr>
        <p:spPr>
          <a:xfrm>
            <a:off x="5469255" y="9525"/>
            <a:ext cx="1555750" cy="6828790"/>
          </a:xfrm>
          <a:custGeom>
            <a:avLst/>
            <a:gdLst>
              <a:gd name="connisteX0" fmla="*/ 0 w 1555750"/>
              <a:gd name="connsiteY0" fmla="*/ 0 h 6828790"/>
              <a:gd name="connisteX1" fmla="*/ 1313180 w 1555750"/>
              <a:gd name="connsiteY1" fmla="*/ 616585 h 6828790"/>
              <a:gd name="connisteX2" fmla="*/ 232410 w 1555750"/>
              <a:gd name="connsiteY2" fmla="*/ 1828800 h 6828790"/>
              <a:gd name="connisteX3" fmla="*/ 1353820 w 1555750"/>
              <a:gd name="connsiteY3" fmla="*/ 2939415 h 6828790"/>
              <a:gd name="connisteX4" fmla="*/ 191770 w 1555750"/>
              <a:gd name="connsiteY4" fmla="*/ 3919220 h 6828790"/>
              <a:gd name="connisteX5" fmla="*/ 1444625 w 1555750"/>
              <a:gd name="connsiteY5" fmla="*/ 4980305 h 6828790"/>
              <a:gd name="connisteX6" fmla="*/ 292735 w 1555750"/>
              <a:gd name="connsiteY6" fmla="*/ 6151880 h 6828790"/>
              <a:gd name="connisteX7" fmla="*/ 1555750 w 1555750"/>
              <a:gd name="connsiteY7" fmla="*/ 6828790 h 68287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555750" h="6828790">
                <a:moveTo>
                  <a:pt x="0" y="0"/>
                </a:moveTo>
                <a:cubicBezTo>
                  <a:pt x="284480" y="99060"/>
                  <a:pt x="1266825" y="250825"/>
                  <a:pt x="1313180" y="616585"/>
                </a:cubicBezTo>
                <a:cubicBezTo>
                  <a:pt x="1359535" y="982345"/>
                  <a:pt x="224155" y="1363980"/>
                  <a:pt x="232410" y="1828800"/>
                </a:cubicBezTo>
                <a:cubicBezTo>
                  <a:pt x="240665" y="2293620"/>
                  <a:pt x="1362075" y="2521585"/>
                  <a:pt x="1353820" y="2939415"/>
                </a:cubicBezTo>
                <a:cubicBezTo>
                  <a:pt x="1345565" y="3357245"/>
                  <a:pt x="173355" y="3510915"/>
                  <a:pt x="191770" y="3919220"/>
                </a:cubicBezTo>
                <a:cubicBezTo>
                  <a:pt x="210185" y="4327525"/>
                  <a:pt x="1424305" y="4533900"/>
                  <a:pt x="1444625" y="4980305"/>
                </a:cubicBezTo>
                <a:cubicBezTo>
                  <a:pt x="1464945" y="5426710"/>
                  <a:pt x="270510" y="5782310"/>
                  <a:pt x="292735" y="6151880"/>
                </a:cubicBezTo>
                <a:cubicBezTo>
                  <a:pt x="314960" y="6521450"/>
                  <a:pt x="1280160" y="6717030"/>
                  <a:pt x="1555750" y="6828790"/>
                </a:cubicBezTo>
              </a:path>
            </a:pathLst>
          </a:custGeom>
          <a:noFill/>
          <a:ln w="31750" cap="rnd" cmpd="sng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剪去对角的矩形 9"/>
          <p:cNvSpPr/>
          <p:nvPr/>
        </p:nvSpPr>
        <p:spPr>
          <a:xfrm>
            <a:off x="0" y="-2406"/>
            <a:ext cx="4616809" cy="6860406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椭圆 80"/>
          <p:cNvSpPr/>
          <p:nvPr>
            <p:custDataLst>
              <p:tags r:id="rId2"/>
            </p:custDataLst>
          </p:nvPr>
        </p:nvSpPr>
        <p:spPr>
          <a:xfrm>
            <a:off x="6527057" y="332477"/>
            <a:ext cx="628294" cy="616286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文本框 81"/>
          <p:cNvSpPr txBox="1"/>
          <p:nvPr>
            <p:custDataLst>
              <p:tags r:id="rId3"/>
            </p:custDataLst>
          </p:nvPr>
        </p:nvSpPr>
        <p:spPr>
          <a:xfrm>
            <a:off x="6261139" y="1557928"/>
            <a:ext cx="39116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前台收银全部流程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>
            <p:custDataLst>
              <p:tags r:id="rId4"/>
            </p:custDataLst>
          </p:nvPr>
        </p:nvSpPr>
        <p:spPr>
          <a:xfrm>
            <a:off x="5446744" y="1517677"/>
            <a:ext cx="628294" cy="616286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1" name="椭圆 100"/>
          <p:cNvSpPr/>
          <p:nvPr>
            <p:custDataLst>
              <p:tags r:id="rId5"/>
            </p:custDataLst>
          </p:nvPr>
        </p:nvSpPr>
        <p:spPr>
          <a:xfrm>
            <a:off x="6527057" y="2622401"/>
            <a:ext cx="628294" cy="616286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5" name="椭圆 104"/>
          <p:cNvSpPr/>
          <p:nvPr>
            <p:custDataLst>
              <p:tags r:id="rId6"/>
            </p:custDataLst>
          </p:nvPr>
        </p:nvSpPr>
        <p:spPr>
          <a:xfrm>
            <a:off x="5447046" y="3595554"/>
            <a:ext cx="628294" cy="616286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9" name="椭圆 108"/>
          <p:cNvSpPr/>
          <p:nvPr>
            <p:custDataLst>
              <p:tags r:id="rId7"/>
            </p:custDataLst>
          </p:nvPr>
        </p:nvSpPr>
        <p:spPr>
          <a:xfrm>
            <a:off x="6641357" y="4693878"/>
            <a:ext cx="628294" cy="616286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8" name="平行四边形 117"/>
          <p:cNvSpPr/>
          <p:nvPr/>
        </p:nvSpPr>
        <p:spPr>
          <a:xfrm flipH="1">
            <a:off x="-30037" y="1900509"/>
            <a:ext cx="4666723" cy="3047950"/>
          </a:xfrm>
          <a:prstGeom prst="parallelogram">
            <a:avLst>
              <a:gd name="adj" fmla="val 15001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2" name="组合 111"/>
          <p:cNvGrpSpPr/>
          <p:nvPr/>
        </p:nvGrpSpPr>
        <p:grpSpPr>
          <a:xfrm>
            <a:off x="824525" y="3010870"/>
            <a:ext cx="4004399" cy="1036986"/>
            <a:chOff x="2537334" y="1123671"/>
            <a:chExt cx="4004399" cy="1036986"/>
          </a:xfrm>
        </p:grpSpPr>
        <p:sp>
          <p:nvSpPr>
            <p:cNvPr id="113" name="文本框 112"/>
            <p:cNvSpPr txBox="1"/>
            <p:nvPr/>
          </p:nvSpPr>
          <p:spPr>
            <a:xfrm>
              <a:off x="2537334" y="1123671"/>
              <a:ext cx="185907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4800">
                  <a:latin typeface="Noto Sans S Chinese Bold" panose="020B0800000000000000" pitchFamily="34" charset="-122"/>
                  <a:ea typeface="Noto Sans S Chinese Bold" panose="020B0800000000000000" pitchFamily="34" charset="-122"/>
                </a:defRPr>
              </a:lvl1pPr>
            </a:lstStyle>
            <a:p>
              <a:pPr algn="dist"/>
              <a:r>
                <a:rPr lang="zh-CN" altLang="en-US" b="1" spc="6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旗黑-60简" panose="00020600040101010101" charset="-122"/>
                  <a:sym typeface="思源黑体" panose="020B0500000000000000" pitchFamily="34" charset="-122"/>
                </a:rPr>
                <a:t>目录</a:t>
              </a:r>
              <a:endParaRPr lang="zh-CN" altLang="en-US" b="1" spc="6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60简" panose="00020600040101010101" charset="-122"/>
                <a:sym typeface="思源黑体" panose="020B0500000000000000" pitchFamily="34" charset="-122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4618521" y="1206998"/>
              <a:ext cx="1923212" cy="953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rgbClr val="B30D19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CN" sz="1600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500000000000000" pitchFamily="34" charset="-122"/>
                </a:rPr>
                <a:t>CON</a:t>
              </a:r>
              <a:endParaRPr lang="en-US" altLang="zh-CN" sz="1600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500000000000000" pitchFamily="34" charset="-122"/>
                </a:rPr>
                <a:t>TENTS</a:t>
              </a:r>
              <a:endParaRPr lang="en-US" altLang="zh-CN" sz="1600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endParaRPr>
            </a:p>
            <a:p>
              <a:pPr>
                <a:lnSpc>
                  <a:spcPct val="120000"/>
                </a:lnSpc>
              </a:pPr>
              <a:endParaRPr lang="en-US" altLang="zh-CN" sz="1600" spc="300" dirty="0">
                <a:solidFill>
                  <a:srgbClr val="DBE4F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endParaRPr>
            </a:p>
          </p:txBody>
        </p:sp>
        <p:cxnSp>
          <p:nvCxnSpPr>
            <p:cNvPr id="115" name="直接连接符 4"/>
            <p:cNvCxnSpPr/>
            <p:nvPr/>
          </p:nvCxnSpPr>
          <p:spPr>
            <a:xfrm flipV="1">
              <a:off x="4503983" y="1233096"/>
              <a:ext cx="0" cy="629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文本框 75"/>
          <p:cNvSpPr txBox="1"/>
          <p:nvPr/>
        </p:nvSpPr>
        <p:spPr>
          <a:xfrm>
            <a:off x="637568" y="1319566"/>
            <a:ext cx="230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b="1" dirty="0">
                <a:solidFill>
                  <a:srgbClr val="DBE4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FINANCIAL</a:t>
            </a:r>
            <a:endParaRPr lang="zh-CN" altLang="en-US" b="1" dirty="0">
              <a:solidFill>
                <a:srgbClr val="DBE4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7381996" y="2662246"/>
            <a:ext cx="39116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6261139" y="3664181"/>
            <a:ext cx="39116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智能识别、传秤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7410570" y="4742613"/>
            <a:ext cx="47012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门店盘点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7381996" y="429802"/>
            <a:ext cx="391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系统简介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椭圆 2"/>
          <p:cNvSpPr/>
          <p:nvPr>
            <p:custDataLst>
              <p:tags r:id="rId12"/>
            </p:custDataLst>
          </p:nvPr>
        </p:nvSpPr>
        <p:spPr>
          <a:xfrm>
            <a:off x="5579002" y="5860373"/>
            <a:ext cx="628294" cy="616286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6459975" y="5909743"/>
            <a:ext cx="47012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门店下单、出入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库、报损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销售退货与反结账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5.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点击下方菜单栏里的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退货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，进入商品界面，点选或搜索需要退货的商品，顾客为非会员直接点击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退款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即可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6.5.png2.6.5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销售退货与反结账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6.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会员退货则点击左侧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，输入会员号搜索，进入会员中心，点击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选中会员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，再点击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退款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，确认退款金额，选择退款方式再确认，即完成退货退款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6.6.png2.6.6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优惠券使用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第一种顾客是会员身份的优惠券核销。活动商品加入购物车后，点击左下角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，查找对应的会员卡号，进入会员中心，点击右上角的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查看，进入后勾选一张可使用的优惠券，点击右下角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使用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7.1.png2.7.1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优惠券使用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进入后勾选一张可使用的优惠券，点击右下角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使用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7.1-2.png2.7.1-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优惠券使用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这个时候可以看到商品左上角有一个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促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字的显示，鼠标放到上面，可以看到优惠券名称，再点击收款完成优惠券使用收银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7.2.png2.7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优惠券使用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第二种顾客没有会员信息，只提供优惠券的券码。先将活动商品加入购物车后，直接点击收款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7.3.png2.7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优惠券使用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到收款的界面有一个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优惠券码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，点击弹出一个优惠券码输入框，输入对应的优惠券核销码，点击搜索，选中优惠券，再确认。这个时候订单价格就已经扣减掉优惠券的金额了，再选择对应的支付方式，完成本单优惠券使用收银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2.7.4.png2.7.4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0663001" y="566983"/>
            <a:ext cx="1102022" cy="2770417"/>
            <a:chOff x="10979249" y="401862"/>
            <a:chExt cx="1102022" cy="2770417"/>
          </a:xfrm>
        </p:grpSpPr>
        <p:sp>
          <p:nvSpPr>
            <p:cNvPr id="11" name="文本框 10"/>
            <p:cNvSpPr txBox="1"/>
            <p:nvPr/>
          </p:nvSpPr>
          <p:spPr>
            <a:xfrm>
              <a:off x="11650384" y="401862"/>
              <a:ext cx="430887" cy="2770417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spc="8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TRAINING</a:t>
              </a:r>
              <a:endParaRPr lang="zh-CN" altLang="en-US" sz="7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979249" y="437772"/>
              <a:ext cx="391219" cy="343655"/>
              <a:chOff x="356798" y="2384426"/>
              <a:chExt cx="391219" cy="343655"/>
            </a:xfrm>
            <a:solidFill>
              <a:schemeClr val="bg1"/>
            </a:solidFill>
          </p:grpSpPr>
          <p:sp>
            <p:nvSpPr>
              <p:cNvPr id="13" name="任意多边形: 形状 12"/>
              <p:cNvSpPr/>
              <p:nvPr/>
            </p:nvSpPr>
            <p:spPr>
              <a:xfrm>
                <a:off x="356798" y="2384426"/>
                <a:ext cx="175365" cy="343655"/>
              </a:xfrm>
              <a:custGeom>
                <a:avLst/>
                <a:gdLst/>
                <a:ahLst/>
                <a:cxnLst/>
                <a:rect l="l" t="t" r="r" b="b"/>
                <a:pathLst>
                  <a:path w="175365" h="343655">
                    <a:moveTo>
                      <a:pt x="2846" y="0"/>
                    </a:moveTo>
                    <a:lnTo>
                      <a:pt x="172237" y="0"/>
                    </a:lnTo>
                    <a:cubicBezTo>
                      <a:pt x="183592" y="129019"/>
                      <a:pt x="164040" y="243570"/>
                      <a:pt x="113580" y="343655"/>
                    </a:cubicBezTo>
                    <a:lnTo>
                      <a:pt x="0" y="343655"/>
                    </a:lnTo>
                    <a:cubicBezTo>
                      <a:pt x="36478" y="278622"/>
                      <a:pt x="59826" y="219054"/>
                      <a:pt x="70042" y="164951"/>
                    </a:cubicBezTo>
                    <a:lnTo>
                      <a:pt x="2846" y="164951"/>
                    </a:lnTo>
                    <a:lnTo>
                      <a:pt x="2846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74098" y="2385860"/>
                <a:ext cx="173919" cy="342221"/>
              </a:xfrm>
              <a:custGeom>
                <a:avLst/>
                <a:gdLst/>
                <a:ahLst/>
                <a:cxnLst/>
                <a:rect l="l" t="t" r="r" b="b"/>
                <a:pathLst>
                  <a:path w="173919" h="342221">
                    <a:moveTo>
                      <a:pt x="2847" y="0"/>
                    </a:moveTo>
                    <a:lnTo>
                      <a:pt x="170781" y="0"/>
                    </a:lnTo>
                    <a:cubicBezTo>
                      <a:pt x="182151" y="127106"/>
                      <a:pt x="162629" y="241180"/>
                      <a:pt x="112214" y="342221"/>
                    </a:cubicBezTo>
                    <a:lnTo>
                      <a:pt x="0" y="342221"/>
                    </a:lnTo>
                    <a:cubicBezTo>
                      <a:pt x="36479" y="278114"/>
                      <a:pt x="59827" y="218546"/>
                      <a:pt x="70043" y="163517"/>
                    </a:cubicBezTo>
                    <a:lnTo>
                      <a:pt x="2847" y="163517"/>
                    </a:ln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4472C4"/>
                  </a:solidFill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428816" y="2993636"/>
            <a:ext cx="8780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</a:t>
            </a:r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管理功能</a:t>
            </a:r>
            <a:endParaRPr lang="zh-CN" altLang="en-US" sz="5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2531" y="1957036"/>
            <a:ext cx="4209648" cy="831191"/>
            <a:chOff x="-873321" y="2233153"/>
            <a:chExt cx="4209648" cy="831191"/>
          </a:xfrm>
        </p:grpSpPr>
        <p:sp>
          <p:nvSpPr>
            <p:cNvPr id="23" name="矩形: 圆角 22"/>
            <p:cNvSpPr/>
            <p:nvPr/>
          </p:nvSpPr>
          <p:spPr>
            <a:xfrm flipV="1">
              <a:off x="-244876" y="3000070"/>
              <a:ext cx="3581203" cy="64274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873321" y="2233153"/>
              <a:ext cx="2671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思源黑体" panose="020B0500000000000000" pitchFamily="34" charset="-122"/>
                </a:rPr>
                <a:t>PART</a:t>
              </a:r>
              <a:endParaRPr lang="zh-CN" altLang="zh-CN" sz="40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2"/>
          <p:cNvSpPr txBox="1"/>
          <p:nvPr/>
        </p:nvSpPr>
        <p:spPr>
          <a:xfrm>
            <a:off x="1443725" y="4067697"/>
            <a:ext cx="8324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新增会员、会员充值与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反充值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82359" y="3007531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08294" y="1550518"/>
            <a:ext cx="1361440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spc="8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03</a:t>
            </a:r>
            <a:endParaRPr lang="zh-CN" altLang="en-US" sz="72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新增会员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点击收银台界面下方的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新增会员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，输入手机号或自定义会员号，点击确认，完善会员信息。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1.1.png3.1.1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新增会员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注意：会员卡号是唯一不重复的，带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*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号的是必填写栏目，才可确认保存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1.1-2.png3.1.1-2"/>
          <p:cNvPicPr>
            <a:picLocks noChangeAspect="1"/>
          </p:cNvPicPr>
          <p:nvPr/>
        </p:nvPicPr>
        <p:blipFill>
          <a:blip r:embed="rId2"/>
          <a:srcRect l="134" r="134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0663001" y="566983"/>
            <a:ext cx="1102022" cy="2770417"/>
            <a:chOff x="10979249" y="401862"/>
            <a:chExt cx="1102022" cy="2770417"/>
          </a:xfrm>
        </p:grpSpPr>
        <p:sp>
          <p:nvSpPr>
            <p:cNvPr id="11" name="文本框 10"/>
            <p:cNvSpPr txBox="1"/>
            <p:nvPr/>
          </p:nvSpPr>
          <p:spPr>
            <a:xfrm>
              <a:off x="11650384" y="401862"/>
              <a:ext cx="430887" cy="2770417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spc="8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TRAINING</a:t>
              </a:r>
              <a:endParaRPr lang="zh-CN" altLang="en-US" sz="7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979249" y="437772"/>
              <a:ext cx="391219" cy="343655"/>
              <a:chOff x="356798" y="2384426"/>
              <a:chExt cx="391219" cy="343655"/>
            </a:xfrm>
            <a:solidFill>
              <a:schemeClr val="bg1"/>
            </a:solidFill>
          </p:grpSpPr>
          <p:sp>
            <p:nvSpPr>
              <p:cNvPr id="13" name="任意多边形: 形状 12"/>
              <p:cNvSpPr/>
              <p:nvPr/>
            </p:nvSpPr>
            <p:spPr>
              <a:xfrm>
                <a:off x="356798" y="2384426"/>
                <a:ext cx="175365" cy="343655"/>
              </a:xfrm>
              <a:custGeom>
                <a:avLst/>
                <a:gdLst/>
                <a:ahLst/>
                <a:cxnLst/>
                <a:rect l="l" t="t" r="r" b="b"/>
                <a:pathLst>
                  <a:path w="175365" h="343655">
                    <a:moveTo>
                      <a:pt x="2846" y="0"/>
                    </a:moveTo>
                    <a:lnTo>
                      <a:pt x="172237" y="0"/>
                    </a:lnTo>
                    <a:cubicBezTo>
                      <a:pt x="183592" y="129019"/>
                      <a:pt x="164040" y="243570"/>
                      <a:pt x="113580" y="343655"/>
                    </a:cubicBezTo>
                    <a:lnTo>
                      <a:pt x="0" y="343655"/>
                    </a:lnTo>
                    <a:cubicBezTo>
                      <a:pt x="36478" y="278622"/>
                      <a:pt x="59826" y="219054"/>
                      <a:pt x="70042" y="164951"/>
                    </a:cubicBezTo>
                    <a:lnTo>
                      <a:pt x="2846" y="164951"/>
                    </a:lnTo>
                    <a:lnTo>
                      <a:pt x="2846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74098" y="2385860"/>
                <a:ext cx="173919" cy="342221"/>
              </a:xfrm>
              <a:custGeom>
                <a:avLst/>
                <a:gdLst/>
                <a:ahLst/>
                <a:cxnLst/>
                <a:rect l="l" t="t" r="r" b="b"/>
                <a:pathLst>
                  <a:path w="173919" h="342221">
                    <a:moveTo>
                      <a:pt x="2847" y="0"/>
                    </a:moveTo>
                    <a:lnTo>
                      <a:pt x="170781" y="0"/>
                    </a:lnTo>
                    <a:cubicBezTo>
                      <a:pt x="182151" y="127106"/>
                      <a:pt x="162629" y="241180"/>
                      <a:pt x="112214" y="342221"/>
                    </a:cubicBezTo>
                    <a:lnTo>
                      <a:pt x="0" y="342221"/>
                    </a:lnTo>
                    <a:cubicBezTo>
                      <a:pt x="36479" y="278114"/>
                      <a:pt x="59827" y="218546"/>
                      <a:pt x="70043" y="163517"/>
                    </a:cubicBezTo>
                    <a:lnTo>
                      <a:pt x="2847" y="163517"/>
                    </a:ln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4472C4"/>
                  </a:solidFill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428816" y="2993636"/>
            <a:ext cx="8780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收银系统</a:t>
            </a:r>
            <a:r>
              <a:rPr lang="zh-CN" altLang="en-US" sz="54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介绍</a:t>
            </a:r>
            <a:endParaRPr lang="zh-CN" altLang="en-US" sz="5400" b="1" spc="30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2531" y="1957036"/>
            <a:ext cx="4209648" cy="831191"/>
            <a:chOff x="-873321" y="2233153"/>
            <a:chExt cx="4209648" cy="831191"/>
          </a:xfrm>
        </p:grpSpPr>
        <p:sp>
          <p:nvSpPr>
            <p:cNvPr id="23" name="矩形: 圆角 22"/>
            <p:cNvSpPr/>
            <p:nvPr/>
          </p:nvSpPr>
          <p:spPr>
            <a:xfrm flipV="1">
              <a:off x="-244876" y="3000070"/>
              <a:ext cx="3581203" cy="64274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873321" y="2233153"/>
              <a:ext cx="2671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思源黑体" panose="020B0500000000000000" pitchFamily="34" charset="-122"/>
                </a:rPr>
                <a:t>PART</a:t>
              </a:r>
              <a:endParaRPr lang="zh-CN" altLang="zh-CN" sz="40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2"/>
          <p:cNvSpPr txBox="1"/>
          <p:nvPr/>
        </p:nvSpPr>
        <p:spPr>
          <a:xfrm>
            <a:off x="1443725" y="4067697"/>
            <a:ext cx="8324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包含：收银机主体、钱箱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、条码秤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、扫码枪、打印机、键盘鼠标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82359" y="3007531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70896" y="1550518"/>
            <a:ext cx="12362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spc="800" dirty="0">
                <a:solidFill>
                  <a:schemeClr val="accent1"/>
                </a:solidFill>
                <a:latin typeface="Impact" panose="020B0806030902050204" pitchFamily="34" charset="0"/>
              </a:rPr>
              <a:t>01</a:t>
            </a:r>
            <a:endParaRPr lang="zh-CN" altLang="en-US" sz="72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新增会员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收银时新增会员，在购物车下面点击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，搜索输入会员号查找，不存在时，即可点击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新增会员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，完善会员信息后，即可保存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1.2.png3.1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会员充值与反充值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新增会员成功后，系统会提示是否立即充值，点击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立即充值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，即可到充值界面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2.1.png3.2.1"/>
          <p:cNvPicPr>
            <a:picLocks noChangeAspect="1"/>
          </p:cNvPicPr>
          <p:nvPr/>
        </p:nvPicPr>
        <p:blipFill>
          <a:blip r:embed="rId2"/>
          <a:srcRect l="134" r="134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会员充值与反充值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收银时会员充值。在购物车下面点击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添加会员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，搜索会员号查到后，进入会员中心，点击界面的充值按钮，进入到充值界面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2.2.png3.2.2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会员充值与反充值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输入或选择需要充值的金额，选择支付方式，点击确认充值，收款后即完成充值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2.3.png3.2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会员充值与反充值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如果需要充值退款，就需进行反充值。进入充值界面，选择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自定义充值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2.4.png3.2.4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会员管理功能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会员充值与反充值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5.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输入负数，如退充值金额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元，输入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‘-1’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，只能现金退回，需要有权限的店长号操作，确认即完成退款，扣除相应储值卡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余额。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3.2.5.png3.2.5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252095" y="1134110"/>
            <a:ext cx="6623050" cy="49676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0663001" y="566983"/>
            <a:ext cx="1102022" cy="2770417"/>
            <a:chOff x="10979249" y="401862"/>
            <a:chExt cx="1102022" cy="2770417"/>
          </a:xfrm>
        </p:grpSpPr>
        <p:sp>
          <p:nvSpPr>
            <p:cNvPr id="11" name="文本框 10"/>
            <p:cNvSpPr txBox="1"/>
            <p:nvPr/>
          </p:nvSpPr>
          <p:spPr>
            <a:xfrm>
              <a:off x="11650384" y="401862"/>
              <a:ext cx="430887" cy="2770417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spc="8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TRAINING</a:t>
              </a:r>
              <a:endParaRPr lang="zh-CN" altLang="en-US" sz="7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979249" y="437772"/>
              <a:ext cx="391219" cy="343655"/>
              <a:chOff x="356798" y="2384426"/>
              <a:chExt cx="391219" cy="343655"/>
            </a:xfrm>
            <a:solidFill>
              <a:schemeClr val="bg1"/>
            </a:solidFill>
          </p:grpSpPr>
          <p:sp>
            <p:nvSpPr>
              <p:cNvPr id="13" name="任意多边形: 形状 12"/>
              <p:cNvSpPr/>
              <p:nvPr/>
            </p:nvSpPr>
            <p:spPr>
              <a:xfrm>
                <a:off x="356798" y="2384426"/>
                <a:ext cx="175365" cy="343655"/>
              </a:xfrm>
              <a:custGeom>
                <a:avLst/>
                <a:gdLst/>
                <a:ahLst/>
                <a:cxnLst/>
                <a:rect l="l" t="t" r="r" b="b"/>
                <a:pathLst>
                  <a:path w="175365" h="343655">
                    <a:moveTo>
                      <a:pt x="2846" y="0"/>
                    </a:moveTo>
                    <a:lnTo>
                      <a:pt x="172237" y="0"/>
                    </a:lnTo>
                    <a:cubicBezTo>
                      <a:pt x="183592" y="129019"/>
                      <a:pt x="164040" y="243570"/>
                      <a:pt x="113580" y="343655"/>
                    </a:cubicBezTo>
                    <a:lnTo>
                      <a:pt x="0" y="343655"/>
                    </a:lnTo>
                    <a:cubicBezTo>
                      <a:pt x="36478" y="278622"/>
                      <a:pt x="59826" y="219054"/>
                      <a:pt x="70042" y="164951"/>
                    </a:cubicBezTo>
                    <a:lnTo>
                      <a:pt x="2846" y="164951"/>
                    </a:lnTo>
                    <a:lnTo>
                      <a:pt x="2846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74098" y="2385860"/>
                <a:ext cx="173919" cy="342221"/>
              </a:xfrm>
              <a:custGeom>
                <a:avLst/>
                <a:gdLst/>
                <a:ahLst/>
                <a:cxnLst/>
                <a:rect l="l" t="t" r="r" b="b"/>
                <a:pathLst>
                  <a:path w="173919" h="342221">
                    <a:moveTo>
                      <a:pt x="2847" y="0"/>
                    </a:moveTo>
                    <a:lnTo>
                      <a:pt x="170781" y="0"/>
                    </a:lnTo>
                    <a:cubicBezTo>
                      <a:pt x="182151" y="127106"/>
                      <a:pt x="162629" y="241180"/>
                      <a:pt x="112214" y="342221"/>
                    </a:cubicBezTo>
                    <a:lnTo>
                      <a:pt x="0" y="342221"/>
                    </a:lnTo>
                    <a:cubicBezTo>
                      <a:pt x="36479" y="278114"/>
                      <a:pt x="59827" y="218546"/>
                      <a:pt x="70043" y="163517"/>
                    </a:cubicBezTo>
                    <a:lnTo>
                      <a:pt x="2847" y="163517"/>
                    </a:ln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4472C4"/>
                  </a:solidFill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428816" y="2993636"/>
            <a:ext cx="8780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智能识别、传秤</a:t>
            </a:r>
            <a:endParaRPr lang="zh-CN" altLang="en-US" sz="5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2531" y="1957036"/>
            <a:ext cx="4209648" cy="831191"/>
            <a:chOff x="-873321" y="2233153"/>
            <a:chExt cx="4209648" cy="831191"/>
          </a:xfrm>
        </p:grpSpPr>
        <p:sp>
          <p:nvSpPr>
            <p:cNvPr id="23" name="矩形: 圆角 22"/>
            <p:cNvSpPr/>
            <p:nvPr/>
          </p:nvSpPr>
          <p:spPr>
            <a:xfrm flipV="1">
              <a:off x="-244876" y="3000070"/>
              <a:ext cx="3581203" cy="64274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873321" y="2233153"/>
              <a:ext cx="2671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思源黑体" panose="020B0500000000000000" pitchFamily="34" charset="-122"/>
                </a:rPr>
                <a:t>PART</a:t>
              </a:r>
              <a:endParaRPr lang="zh-CN" altLang="zh-CN" sz="40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2"/>
          <p:cNvSpPr txBox="1"/>
          <p:nvPr/>
        </p:nvSpPr>
        <p:spPr>
          <a:xfrm>
            <a:off x="1443725" y="4067697"/>
            <a:ext cx="8324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添加</a:t>
            </a:r>
            <a:r>
              <a:rPr lang="en-US" altLang="zh-CN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识别商品数据、纠正</a:t>
            </a:r>
            <a:r>
              <a:rPr lang="en-US" altLang="zh-CN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识别商品、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传秤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82359" y="3007531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22581" y="1550518"/>
            <a:ext cx="133286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spc="8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04</a:t>
            </a:r>
            <a:endParaRPr lang="zh-CN" altLang="en-US" sz="72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识别商品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点击收银台界面中间的学习按钮，弹出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学习界面。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4.1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889760"/>
            <a:ext cx="6915150" cy="370395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识别商品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搜索需要学习记录的商品，选中到拍照界面。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4.1.1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1701165"/>
            <a:ext cx="6962775" cy="394081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添加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识别商品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将商品放到秤盘上，多个角度不用数量对此商品进行拍照，最少三张以上，再点击完成，即学习完成。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F:/银豹培训视频/前台收银/图片/4.1.1-3.png4.1.1-3"/>
          <p:cNvPicPr>
            <a:picLocks noChangeAspect="1"/>
          </p:cNvPicPr>
          <p:nvPr/>
        </p:nvPicPr>
        <p:blipFill>
          <a:blip r:embed="rId2"/>
          <a:srcRect t="2727" b="2727"/>
          <a:stretch>
            <a:fillRect/>
          </a:stretch>
        </p:blipFill>
        <p:spPr>
          <a:xfrm>
            <a:off x="88900" y="1889760"/>
            <a:ext cx="6915150" cy="370395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门店收银系统简介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、收银系统由收银机、钱箱、条码秤（肉秤）等设备组成；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、收银系统云后台：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	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https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://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beta.pospal.cn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、手机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店长收银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APP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：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05" y="1516457"/>
            <a:ext cx="4021529" cy="22632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23" y="4016611"/>
            <a:ext cx="2051649" cy="2051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7" y="4016612"/>
            <a:ext cx="2051649" cy="20516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780" y="3779520"/>
            <a:ext cx="2219325" cy="3019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600" y="3865245"/>
            <a:ext cx="2228850" cy="292417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纠正</a:t>
            </a:r>
            <a:r>
              <a: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识别商品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当商品识别后有错误的商品展示出来时，点击学习，弹出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学习界面，选择识别纠正，将商品放到秤盘上，点击识别纠正拍照，就会将识别结果展示在左侧框里，将有错误的商品点击删除，保存即完成纠正。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F:/银豹培训视频/前台收银/图片/4.2.1.png4.2.1"/>
          <p:cNvPicPr>
            <a:picLocks noChangeAspect="1"/>
          </p:cNvPicPr>
          <p:nvPr/>
        </p:nvPicPr>
        <p:blipFill>
          <a:blip r:embed="rId2"/>
          <a:srcRect t="2539" b="2539"/>
          <a:stretch>
            <a:fillRect/>
          </a:stretch>
        </p:blipFill>
        <p:spPr>
          <a:xfrm>
            <a:off x="88900" y="1889760"/>
            <a:ext cx="6915150" cy="370395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传秤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点击收银台界面打开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全部菜单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，找到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传秤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功能进入，选择匹配好的条码秤。（此步预先收银机已增加绑定了条码秤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IP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地址）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4.3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955"/>
            <a:ext cx="7098030" cy="39770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传秤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2.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秤设置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，勾选中需要传秤到条码秤的商品，点击确认保存。（新增条码秤与此页面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内容一致）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4.3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977265"/>
            <a:ext cx="6750050" cy="506285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610616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AI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智能识别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传秤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 3.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再点击下发传秤按钮，即完成条码秤同步商品的秤编码。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F:/银豹培训视频/前台收银/图片/4.3.3.png4.3.3"/>
          <p:cNvPicPr>
            <a:picLocks noChangeAspect="1"/>
          </p:cNvPicPr>
          <p:nvPr/>
        </p:nvPicPr>
        <p:blipFill>
          <a:blip r:embed="rId2"/>
          <a:srcRect l="6" r="6"/>
          <a:stretch>
            <a:fillRect/>
          </a:stretch>
        </p:blipFill>
        <p:spPr>
          <a:xfrm>
            <a:off x="111760" y="977265"/>
            <a:ext cx="6750050" cy="506285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0663001" y="566983"/>
            <a:ext cx="1102022" cy="2770417"/>
            <a:chOff x="10979249" y="401862"/>
            <a:chExt cx="1102022" cy="2770417"/>
          </a:xfrm>
        </p:grpSpPr>
        <p:sp>
          <p:nvSpPr>
            <p:cNvPr id="11" name="文本框 10"/>
            <p:cNvSpPr txBox="1"/>
            <p:nvPr/>
          </p:nvSpPr>
          <p:spPr>
            <a:xfrm>
              <a:off x="11650384" y="401862"/>
              <a:ext cx="430887" cy="2770417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spc="8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TRAINING</a:t>
              </a:r>
              <a:endParaRPr lang="zh-CN" altLang="en-US" sz="7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979249" y="437772"/>
              <a:ext cx="391219" cy="343655"/>
              <a:chOff x="356798" y="2384426"/>
              <a:chExt cx="391219" cy="343655"/>
            </a:xfrm>
            <a:solidFill>
              <a:schemeClr val="bg1"/>
            </a:solidFill>
          </p:grpSpPr>
          <p:sp>
            <p:nvSpPr>
              <p:cNvPr id="13" name="任意多边形: 形状 12"/>
              <p:cNvSpPr/>
              <p:nvPr/>
            </p:nvSpPr>
            <p:spPr>
              <a:xfrm>
                <a:off x="356798" y="2384426"/>
                <a:ext cx="175365" cy="343655"/>
              </a:xfrm>
              <a:custGeom>
                <a:avLst/>
                <a:gdLst/>
                <a:ahLst/>
                <a:cxnLst/>
                <a:rect l="l" t="t" r="r" b="b"/>
                <a:pathLst>
                  <a:path w="175365" h="343655">
                    <a:moveTo>
                      <a:pt x="2846" y="0"/>
                    </a:moveTo>
                    <a:lnTo>
                      <a:pt x="172237" y="0"/>
                    </a:lnTo>
                    <a:cubicBezTo>
                      <a:pt x="183592" y="129019"/>
                      <a:pt x="164040" y="243570"/>
                      <a:pt x="113580" y="343655"/>
                    </a:cubicBezTo>
                    <a:lnTo>
                      <a:pt x="0" y="343655"/>
                    </a:lnTo>
                    <a:cubicBezTo>
                      <a:pt x="36478" y="278622"/>
                      <a:pt x="59826" y="219054"/>
                      <a:pt x="70042" y="164951"/>
                    </a:cubicBezTo>
                    <a:lnTo>
                      <a:pt x="2846" y="164951"/>
                    </a:lnTo>
                    <a:lnTo>
                      <a:pt x="2846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74098" y="2385860"/>
                <a:ext cx="173919" cy="342221"/>
              </a:xfrm>
              <a:custGeom>
                <a:avLst/>
                <a:gdLst/>
                <a:ahLst/>
                <a:cxnLst/>
                <a:rect l="l" t="t" r="r" b="b"/>
                <a:pathLst>
                  <a:path w="173919" h="342221">
                    <a:moveTo>
                      <a:pt x="2847" y="0"/>
                    </a:moveTo>
                    <a:lnTo>
                      <a:pt x="170781" y="0"/>
                    </a:lnTo>
                    <a:cubicBezTo>
                      <a:pt x="182151" y="127106"/>
                      <a:pt x="162629" y="241180"/>
                      <a:pt x="112214" y="342221"/>
                    </a:cubicBezTo>
                    <a:lnTo>
                      <a:pt x="0" y="342221"/>
                    </a:lnTo>
                    <a:cubicBezTo>
                      <a:pt x="36479" y="278114"/>
                      <a:pt x="59827" y="218546"/>
                      <a:pt x="70043" y="163517"/>
                    </a:cubicBezTo>
                    <a:lnTo>
                      <a:pt x="2847" y="163517"/>
                    </a:ln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4472C4"/>
                  </a:solidFill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428816" y="2993636"/>
            <a:ext cx="8780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门店盘点</a:t>
            </a:r>
            <a:endParaRPr lang="zh-CN" altLang="en-US" sz="5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2531" y="1957036"/>
            <a:ext cx="4209648" cy="831191"/>
            <a:chOff x="-873321" y="2233153"/>
            <a:chExt cx="4209648" cy="831191"/>
          </a:xfrm>
        </p:grpSpPr>
        <p:sp>
          <p:nvSpPr>
            <p:cNvPr id="23" name="矩形: 圆角 22"/>
            <p:cNvSpPr/>
            <p:nvPr/>
          </p:nvSpPr>
          <p:spPr>
            <a:xfrm flipV="1">
              <a:off x="-244876" y="3000070"/>
              <a:ext cx="3581203" cy="64274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873321" y="2233153"/>
              <a:ext cx="2671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思源黑体" panose="020B0500000000000000" pitchFamily="34" charset="-122"/>
                </a:rPr>
                <a:t>PART</a:t>
              </a:r>
              <a:endParaRPr lang="zh-CN" altLang="zh-CN" sz="40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2"/>
          <p:cNvSpPr txBox="1"/>
          <p:nvPr/>
        </p:nvSpPr>
        <p:spPr>
          <a:xfrm>
            <a:off x="1443725" y="4067697"/>
            <a:ext cx="8324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全面盘点、重点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82359" y="3007531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05436" y="1550518"/>
            <a:ext cx="136715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spc="8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05</a:t>
            </a:r>
            <a:endParaRPr lang="zh-CN" altLang="en-US" sz="72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、扫码下载智能盘点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APP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。登录员工账号，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进入菜单盘点功能，按需求选择盘点方式，若全店所有商品需要盘点库存，则选择全盘盘点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6" name="图片 5" descr="F:/银豹培训视频/前台收银/图片/5.1.1.jpg5.1.1"/>
          <p:cNvPicPr>
            <a:picLocks noChangeAspect="1"/>
          </p:cNvPicPr>
          <p:nvPr/>
        </p:nvPicPr>
        <p:blipFill>
          <a:blip r:embed="rId2"/>
          <a:srcRect t="838" b="838"/>
          <a:stretch>
            <a:fillRect/>
          </a:stretch>
        </p:blipFill>
        <p:spPr>
          <a:xfrm>
            <a:off x="2338070" y="1412875"/>
            <a:ext cx="2232025" cy="4829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5" y="3270250"/>
            <a:ext cx="2266950" cy="297180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由店长号创建本次盘点计划，创建一个名称，便于店员识别，完成后，所有门店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店员即可参与盘点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F:/银豹培训视频/前台收银/图片/5.1.2.jpg5.1.2"/>
          <p:cNvPicPr>
            <a:picLocks noChangeAspect="1"/>
          </p:cNvPicPr>
          <p:nvPr/>
        </p:nvPicPr>
        <p:blipFill>
          <a:blip r:embed="rId2"/>
          <a:srcRect t="838" b="838"/>
          <a:stretch>
            <a:fillRect/>
          </a:stretch>
        </p:blipFill>
        <p:spPr>
          <a:xfrm>
            <a:off x="795655" y="1408430"/>
            <a:ext cx="2211705" cy="4785995"/>
          </a:xfrm>
          <a:prstGeom prst="rect">
            <a:avLst/>
          </a:prstGeom>
        </p:spPr>
      </p:pic>
      <p:pic>
        <p:nvPicPr>
          <p:cNvPr id="3" name="图片 2" descr="F:/银豹培训视频/前台收银/图片/5.1.2-2.jpg5.1.2-2"/>
          <p:cNvPicPr>
            <a:picLocks noChangeAspect="1"/>
          </p:cNvPicPr>
          <p:nvPr/>
        </p:nvPicPr>
        <p:blipFill>
          <a:blip r:embed="rId3"/>
          <a:srcRect t="833" b="833"/>
          <a:stretch>
            <a:fillRect/>
          </a:stretch>
        </p:blipFill>
        <p:spPr>
          <a:xfrm>
            <a:off x="3961130" y="1411605"/>
            <a:ext cx="2211705" cy="478599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盘点录入模式标码商品可以选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相机扫码模式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，称重商品可以选择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搜索商品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。库存操作方式选择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手动输入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F:/银豹培训视频/前台收银/图片/5.1.3.jpg5.1.3"/>
          <p:cNvPicPr>
            <a:picLocks noChangeAspect="1"/>
          </p:cNvPicPr>
          <p:nvPr/>
        </p:nvPicPr>
        <p:blipFill>
          <a:blip r:embed="rId2"/>
          <a:srcRect t="833" b="833"/>
          <a:stretch>
            <a:fillRect/>
          </a:stretch>
        </p:blipFill>
        <p:spPr>
          <a:xfrm>
            <a:off x="795655" y="1408430"/>
            <a:ext cx="2211705" cy="4785995"/>
          </a:xfrm>
          <a:prstGeom prst="rect">
            <a:avLst/>
          </a:prstGeom>
        </p:spPr>
      </p:pic>
      <p:pic>
        <p:nvPicPr>
          <p:cNvPr id="3" name="图片 2" descr="F:/银豹培训视频/前台收银/图片/5.1.3-2.jpg5.1.3-2"/>
          <p:cNvPicPr>
            <a:picLocks noChangeAspect="1"/>
          </p:cNvPicPr>
          <p:nvPr/>
        </p:nvPicPr>
        <p:blipFill>
          <a:blip r:embed="rId3"/>
          <a:srcRect t="833" b="833"/>
          <a:stretch>
            <a:fillRect/>
          </a:stretch>
        </p:blipFill>
        <p:spPr>
          <a:xfrm>
            <a:off x="3961130" y="1411605"/>
            <a:ext cx="2211705" cy="478599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扫码商品，点数后，将对应的数量输入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改后库存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中，确定。即可在列表看到已盘的商品即库存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F:/银豹培训视频/前台收银/图片/5.1.4.jpg5.1.4"/>
          <p:cNvPicPr>
            <a:picLocks noChangeAspect="1"/>
          </p:cNvPicPr>
          <p:nvPr/>
        </p:nvPicPr>
        <p:blipFill>
          <a:blip r:embed="rId2"/>
          <a:srcRect t="833" b="833"/>
          <a:stretch>
            <a:fillRect/>
          </a:stretch>
        </p:blipFill>
        <p:spPr>
          <a:xfrm>
            <a:off x="795655" y="1408430"/>
            <a:ext cx="2211705" cy="4785995"/>
          </a:xfrm>
          <a:prstGeom prst="rect">
            <a:avLst/>
          </a:prstGeom>
        </p:spPr>
      </p:pic>
      <p:pic>
        <p:nvPicPr>
          <p:cNvPr id="3" name="图片 2" descr="F:/银豹培训视频/前台收银/图片/5.1.4-2.jpg5.1.4-2"/>
          <p:cNvPicPr>
            <a:picLocks noChangeAspect="1"/>
          </p:cNvPicPr>
          <p:nvPr/>
        </p:nvPicPr>
        <p:blipFill>
          <a:blip r:embed="rId3"/>
          <a:srcRect t="833" b="833"/>
          <a:stretch>
            <a:fillRect/>
          </a:stretch>
        </p:blipFill>
        <p:spPr>
          <a:xfrm>
            <a:off x="3961130" y="1411605"/>
            <a:ext cx="2211705" cy="478599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5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所有商品盘点完后，店员即可以点击右上角的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提交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，确认提交后的店员，将不能再次参与盘点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6" name="图片 5" descr="F:/银豹培训视频/前台收银/图片/5.1.5.jpg5.1.5"/>
          <p:cNvPicPr>
            <a:picLocks noChangeAspect="1"/>
          </p:cNvPicPr>
          <p:nvPr/>
        </p:nvPicPr>
        <p:blipFill>
          <a:blip r:embed="rId2"/>
          <a:srcRect t="839" b="839"/>
          <a:stretch>
            <a:fillRect/>
          </a:stretch>
        </p:blipFill>
        <p:spPr>
          <a:xfrm>
            <a:off x="2338070" y="1412875"/>
            <a:ext cx="2232025" cy="482917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0663001" y="566983"/>
            <a:ext cx="1102022" cy="2770417"/>
            <a:chOff x="10979249" y="401862"/>
            <a:chExt cx="1102022" cy="2770417"/>
          </a:xfrm>
        </p:grpSpPr>
        <p:sp>
          <p:nvSpPr>
            <p:cNvPr id="11" name="文本框 10"/>
            <p:cNvSpPr txBox="1"/>
            <p:nvPr/>
          </p:nvSpPr>
          <p:spPr>
            <a:xfrm>
              <a:off x="11650384" y="401862"/>
              <a:ext cx="430887" cy="2770417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spc="8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TRAINING</a:t>
              </a:r>
              <a:endParaRPr lang="zh-CN" altLang="en-US" sz="7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979249" y="437772"/>
              <a:ext cx="391219" cy="343655"/>
              <a:chOff x="356798" y="2384426"/>
              <a:chExt cx="391219" cy="343655"/>
            </a:xfrm>
            <a:solidFill>
              <a:schemeClr val="bg1"/>
            </a:solidFill>
          </p:grpSpPr>
          <p:sp>
            <p:nvSpPr>
              <p:cNvPr id="13" name="任意多边形: 形状 12"/>
              <p:cNvSpPr/>
              <p:nvPr/>
            </p:nvSpPr>
            <p:spPr>
              <a:xfrm>
                <a:off x="356798" y="2384426"/>
                <a:ext cx="175365" cy="343655"/>
              </a:xfrm>
              <a:custGeom>
                <a:avLst/>
                <a:gdLst/>
                <a:ahLst/>
                <a:cxnLst/>
                <a:rect l="l" t="t" r="r" b="b"/>
                <a:pathLst>
                  <a:path w="175365" h="343655">
                    <a:moveTo>
                      <a:pt x="2846" y="0"/>
                    </a:moveTo>
                    <a:lnTo>
                      <a:pt x="172237" y="0"/>
                    </a:lnTo>
                    <a:cubicBezTo>
                      <a:pt x="183592" y="129019"/>
                      <a:pt x="164040" y="243570"/>
                      <a:pt x="113580" y="343655"/>
                    </a:cubicBezTo>
                    <a:lnTo>
                      <a:pt x="0" y="343655"/>
                    </a:lnTo>
                    <a:cubicBezTo>
                      <a:pt x="36478" y="278622"/>
                      <a:pt x="59826" y="219054"/>
                      <a:pt x="70042" y="164951"/>
                    </a:cubicBezTo>
                    <a:lnTo>
                      <a:pt x="2846" y="164951"/>
                    </a:lnTo>
                    <a:lnTo>
                      <a:pt x="2846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74098" y="2385860"/>
                <a:ext cx="173919" cy="342221"/>
              </a:xfrm>
              <a:custGeom>
                <a:avLst/>
                <a:gdLst/>
                <a:ahLst/>
                <a:cxnLst/>
                <a:rect l="l" t="t" r="r" b="b"/>
                <a:pathLst>
                  <a:path w="173919" h="342221">
                    <a:moveTo>
                      <a:pt x="2847" y="0"/>
                    </a:moveTo>
                    <a:lnTo>
                      <a:pt x="170781" y="0"/>
                    </a:lnTo>
                    <a:cubicBezTo>
                      <a:pt x="182151" y="127106"/>
                      <a:pt x="162629" y="241180"/>
                      <a:pt x="112214" y="342221"/>
                    </a:cubicBezTo>
                    <a:lnTo>
                      <a:pt x="0" y="342221"/>
                    </a:lnTo>
                    <a:cubicBezTo>
                      <a:pt x="36479" y="278114"/>
                      <a:pt x="59827" y="218546"/>
                      <a:pt x="70043" y="163517"/>
                    </a:cubicBezTo>
                    <a:lnTo>
                      <a:pt x="2847" y="163517"/>
                    </a:ln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4472C4"/>
                  </a:solidFill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428816" y="2993636"/>
            <a:ext cx="8780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前台收银</a:t>
            </a:r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全部流程</a:t>
            </a:r>
            <a:endParaRPr lang="zh-CN" altLang="en-US" sz="5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2531" y="1957036"/>
            <a:ext cx="4209648" cy="831191"/>
            <a:chOff x="-873321" y="2233153"/>
            <a:chExt cx="4209648" cy="831191"/>
          </a:xfrm>
        </p:grpSpPr>
        <p:sp>
          <p:nvSpPr>
            <p:cNvPr id="23" name="矩形: 圆角 22"/>
            <p:cNvSpPr/>
            <p:nvPr/>
          </p:nvSpPr>
          <p:spPr>
            <a:xfrm flipV="1">
              <a:off x="-244876" y="3000070"/>
              <a:ext cx="3581203" cy="64274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873321" y="2233153"/>
              <a:ext cx="2671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思源黑体" panose="020B0500000000000000" pitchFamily="34" charset="-122"/>
                </a:rPr>
                <a:t>PART</a:t>
              </a:r>
              <a:endParaRPr lang="zh-CN" altLang="zh-CN" sz="40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2"/>
          <p:cNvSpPr txBox="1"/>
          <p:nvPr/>
        </p:nvSpPr>
        <p:spPr>
          <a:xfrm>
            <a:off x="1443725" y="4067697"/>
            <a:ext cx="8324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员工账号、下单收银、组合支付、挂单取单、快速调价、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销售退货与反结账、优惠券</a:t>
            </a:r>
            <a:r>
              <a:rPr lang="zh-CN" altLang="en-US" sz="1800" spc="300" dirty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使用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82359" y="3007531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14791" y="1550518"/>
            <a:ext cx="1348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spc="8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02</a:t>
            </a:r>
            <a:endParaRPr lang="zh-CN" altLang="en-US" sz="72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6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由店长号检查所有店员是否都已经提交盘点记录。方可进行下一步。核对盈亏表检查，可以点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盘点校正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，进行漏盘的商品再次录入，只能校正一次。无问题再进行下一步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F:/银豹培训视频/前台收银/图片/5.1.6.jpg5.1.6"/>
          <p:cNvPicPr>
            <a:picLocks noChangeAspect="1"/>
          </p:cNvPicPr>
          <p:nvPr/>
        </p:nvPicPr>
        <p:blipFill>
          <a:blip r:embed="rId2"/>
          <a:srcRect t="833" b="833"/>
          <a:stretch>
            <a:fillRect/>
          </a:stretch>
        </p:blipFill>
        <p:spPr>
          <a:xfrm>
            <a:off x="795655" y="1408430"/>
            <a:ext cx="2211705" cy="4785995"/>
          </a:xfrm>
          <a:prstGeom prst="rect">
            <a:avLst/>
          </a:prstGeom>
        </p:spPr>
      </p:pic>
      <p:pic>
        <p:nvPicPr>
          <p:cNvPr id="3" name="图片 2" descr="F:/银豹培训视频/前台收银/图片/5.1.6-2.jpg5.1.6-2"/>
          <p:cNvPicPr>
            <a:picLocks noChangeAspect="1"/>
          </p:cNvPicPr>
          <p:nvPr/>
        </p:nvPicPr>
        <p:blipFill>
          <a:blip r:embed="rId3"/>
          <a:srcRect t="833" b="833"/>
          <a:stretch>
            <a:fillRect/>
          </a:stretch>
        </p:blipFill>
        <p:spPr>
          <a:xfrm>
            <a:off x="3961130" y="1411605"/>
            <a:ext cx="2211705" cy="478599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门店盘点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全面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盘点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7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确认盘点前，是否将门店没有盘到的商品库存全部清空为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‘0’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，如果是可以点击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确认置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。如果不是，点击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确认盘点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，即完成本次全盘盘点计划，门店库存将更新盘点后的库存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F:/银豹培训视频/前台收银/图片/5.1.7.jpg5.1.7"/>
          <p:cNvPicPr>
            <a:picLocks noChangeAspect="1"/>
          </p:cNvPicPr>
          <p:nvPr/>
        </p:nvPicPr>
        <p:blipFill>
          <a:blip r:embed="rId2"/>
          <a:srcRect t="833" b="833"/>
          <a:stretch>
            <a:fillRect/>
          </a:stretch>
        </p:blipFill>
        <p:spPr>
          <a:xfrm>
            <a:off x="795655" y="1408430"/>
            <a:ext cx="2211705" cy="4785995"/>
          </a:xfrm>
          <a:prstGeom prst="rect">
            <a:avLst/>
          </a:prstGeom>
        </p:spPr>
      </p:pic>
      <p:pic>
        <p:nvPicPr>
          <p:cNvPr id="3" name="图片 2" descr="F:/银豹培训视频/前台收银/图片/5.1.7-2.jpg5.1.7-2"/>
          <p:cNvPicPr>
            <a:picLocks noChangeAspect="1"/>
          </p:cNvPicPr>
          <p:nvPr/>
        </p:nvPicPr>
        <p:blipFill>
          <a:blip r:embed="rId3"/>
          <a:srcRect t="833" b="833"/>
          <a:stretch>
            <a:fillRect/>
          </a:stretch>
        </p:blipFill>
        <p:spPr>
          <a:xfrm>
            <a:off x="3961130" y="1411605"/>
            <a:ext cx="2211705" cy="478599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0663001" y="566983"/>
            <a:ext cx="1102022" cy="2770417"/>
            <a:chOff x="10979249" y="401862"/>
            <a:chExt cx="1102022" cy="2770417"/>
          </a:xfrm>
        </p:grpSpPr>
        <p:sp>
          <p:nvSpPr>
            <p:cNvPr id="11" name="文本框 10"/>
            <p:cNvSpPr txBox="1"/>
            <p:nvPr/>
          </p:nvSpPr>
          <p:spPr>
            <a:xfrm>
              <a:off x="11650384" y="401862"/>
              <a:ext cx="430887" cy="2770417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800" spc="80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TRAINING</a:t>
              </a:r>
              <a:endParaRPr lang="zh-CN" altLang="en-US" sz="7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979249" y="437772"/>
              <a:ext cx="391219" cy="343655"/>
              <a:chOff x="356798" y="2384426"/>
              <a:chExt cx="391219" cy="343655"/>
            </a:xfrm>
            <a:solidFill>
              <a:schemeClr val="bg1"/>
            </a:solidFill>
          </p:grpSpPr>
          <p:sp>
            <p:nvSpPr>
              <p:cNvPr id="13" name="任意多边形: 形状 12"/>
              <p:cNvSpPr/>
              <p:nvPr/>
            </p:nvSpPr>
            <p:spPr>
              <a:xfrm>
                <a:off x="356798" y="2384426"/>
                <a:ext cx="175365" cy="343655"/>
              </a:xfrm>
              <a:custGeom>
                <a:avLst/>
                <a:gdLst/>
                <a:ahLst/>
                <a:cxnLst/>
                <a:rect l="l" t="t" r="r" b="b"/>
                <a:pathLst>
                  <a:path w="175365" h="343655">
                    <a:moveTo>
                      <a:pt x="2846" y="0"/>
                    </a:moveTo>
                    <a:lnTo>
                      <a:pt x="172237" y="0"/>
                    </a:lnTo>
                    <a:cubicBezTo>
                      <a:pt x="183592" y="129019"/>
                      <a:pt x="164040" y="243570"/>
                      <a:pt x="113580" y="343655"/>
                    </a:cubicBezTo>
                    <a:lnTo>
                      <a:pt x="0" y="343655"/>
                    </a:lnTo>
                    <a:cubicBezTo>
                      <a:pt x="36478" y="278622"/>
                      <a:pt x="59826" y="219054"/>
                      <a:pt x="70042" y="164951"/>
                    </a:cubicBezTo>
                    <a:lnTo>
                      <a:pt x="2846" y="164951"/>
                    </a:lnTo>
                    <a:lnTo>
                      <a:pt x="2846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4472C4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574098" y="2385860"/>
                <a:ext cx="173919" cy="342221"/>
              </a:xfrm>
              <a:custGeom>
                <a:avLst/>
                <a:gdLst/>
                <a:ahLst/>
                <a:cxnLst/>
                <a:rect l="l" t="t" r="r" b="b"/>
                <a:pathLst>
                  <a:path w="173919" h="342221">
                    <a:moveTo>
                      <a:pt x="2847" y="0"/>
                    </a:moveTo>
                    <a:lnTo>
                      <a:pt x="170781" y="0"/>
                    </a:lnTo>
                    <a:cubicBezTo>
                      <a:pt x="182151" y="127106"/>
                      <a:pt x="162629" y="241180"/>
                      <a:pt x="112214" y="342221"/>
                    </a:cubicBezTo>
                    <a:lnTo>
                      <a:pt x="0" y="342221"/>
                    </a:lnTo>
                    <a:cubicBezTo>
                      <a:pt x="36479" y="278114"/>
                      <a:pt x="59827" y="218546"/>
                      <a:pt x="70043" y="163517"/>
                    </a:cubicBezTo>
                    <a:lnTo>
                      <a:pt x="2847" y="163517"/>
                    </a:ln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rgbClr val="4472C4"/>
                  </a:solidFill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428816" y="2993636"/>
            <a:ext cx="105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门店下单</a:t>
            </a:r>
            <a:r>
              <a:rPr lang="zh-CN" altLang="en-US" sz="54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、进货</a:t>
            </a:r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、退货、报损</a:t>
            </a:r>
            <a:endParaRPr lang="zh-CN" altLang="en-US" sz="5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32531" y="1957036"/>
            <a:ext cx="4209648" cy="831191"/>
            <a:chOff x="-873321" y="2233153"/>
            <a:chExt cx="4209648" cy="831191"/>
          </a:xfrm>
        </p:grpSpPr>
        <p:sp>
          <p:nvSpPr>
            <p:cNvPr id="23" name="矩形: 圆角 22"/>
            <p:cNvSpPr/>
            <p:nvPr/>
          </p:nvSpPr>
          <p:spPr>
            <a:xfrm flipV="1">
              <a:off x="-244876" y="3000070"/>
              <a:ext cx="3581203" cy="64274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-873321" y="2233153"/>
              <a:ext cx="2671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3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思源黑体" panose="020B0500000000000000" pitchFamily="34" charset="-122"/>
                </a:rPr>
                <a:t>PART</a:t>
              </a:r>
              <a:endParaRPr lang="zh-CN" altLang="zh-CN" sz="4000" b="1" spc="3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2"/>
          <p:cNvSpPr txBox="1"/>
          <p:nvPr/>
        </p:nvSpPr>
        <p:spPr>
          <a:xfrm>
            <a:off x="1443725" y="4067697"/>
            <a:ext cx="832445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z="1800" spc="300" dirty="0" smtClean="0">
                <a:solidFill>
                  <a:srgbClr val="4472C4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门店下单、商品退货、商品报损</a:t>
            </a:r>
            <a:endParaRPr lang="zh-CN" altLang="en-US" sz="1800" spc="300" dirty="0">
              <a:solidFill>
                <a:srgbClr val="4472C4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5" name="等腰三角形 15"/>
          <p:cNvSpPr/>
          <p:nvPr/>
        </p:nvSpPr>
        <p:spPr>
          <a:xfrm rot="10800000">
            <a:off x="3237" y="-22391"/>
            <a:ext cx="1711437" cy="954879"/>
          </a:xfrm>
          <a:prstGeom prst="triangle">
            <a:avLst>
              <a:gd name="adj" fmla="val 100000"/>
            </a:avLst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90625" y="6323493"/>
            <a:ext cx="147637" cy="147637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764188" y="6323493"/>
            <a:ext cx="147637" cy="147637"/>
          </a:xfrm>
          <a:prstGeom prst="ellipse">
            <a:avLst/>
          </a:prstGeom>
          <a:solidFill>
            <a:srgbClr val="8F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037751" y="6323493"/>
            <a:ext cx="147637" cy="147637"/>
          </a:xfrm>
          <a:prstGeom prst="ellipse">
            <a:avLst/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82359" y="3007531"/>
            <a:ext cx="8136535" cy="3882267"/>
            <a:chOff x="4078023" y="2973498"/>
            <a:chExt cx="8141219" cy="3884502"/>
          </a:xfrm>
          <a:solidFill>
            <a:srgbClr val="005DA2"/>
          </a:solidFill>
        </p:grpSpPr>
        <p:sp>
          <p:nvSpPr>
            <p:cNvPr id="35" name="Freeform 5"/>
            <p:cNvSpPr/>
            <p:nvPr/>
          </p:nvSpPr>
          <p:spPr bwMode="auto">
            <a:xfrm>
              <a:off x="4078023" y="5589157"/>
              <a:ext cx="4758750" cy="1268843"/>
            </a:xfrm>
            <a:custGeom>
              <a:avLst/>
              <a:gdLst>
                <a:gd name="T0" fmla="*/ 0 w 251"/>
                <a:gd name="T1" fmla="*/ 67 h 67"/>
                <a:gd name="T2" fmla="*/ 0 w 251"/>
                <a:gd name="T3" fmla="*/ 67 h 67"/>
                <a:gd name="T4" fmla="*/ 251 w 251"/>
                <a:gd name="T5" fmla="*/ 67 h 67"/>
                <a:gd name="T6" fmla="*/ 251 w 251"/>
                <a:gd name="T7" fmla="*/ 0 h 67"/>
                <a:gd name="T8" fmla="*/ 0 w 25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67"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78" y="38"/>
                    <a:pt x="92" y="62"/>
                    <a:pt x="0" y="67"/>
                  </a:cubicBez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8912383" y="4906297"/>
              <a:ext cx="1117622" cy="1951702"/>
            </a:xfrm>
            <a:custGeom>
              <a:avLst/>
              <a:gdLst>
                <a:gd name="T0" fmla="*/ 0 w 59"/>
                <a:gd name="T1" fmla="*/ 36 h 103"/>
                <a:gd name="T2" fmla="*/ 0 w 59"/>
                <a:gd name="T3" fmla="*/ 103 h 103"/>
                <a:gd name="T4" fmla="*/ 59 w 59"/>
                <a:gd name="T5" fmla="*/ 103 h 103"/>
                <a:gd name="T6" fmla="*/ 59 w 59"/>
                <a:gd name="T7" fmla="*/ 0 h 103"/>
                <a:gd name="T8" fmla="*/ 0 w 59"/>
                <a:gd name="T9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03">
                  <a:moveTo>
                    <a:pt x="0" y="36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1" y="13"/>
                    <a:pt x="21" y="25"/>
                    <a:pt x="0" y="36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1630562" y="2973498"/>
              <a:ext cx="588680" cy="3884501"/>
            </a:xfrm>
            <a:custGeom>
              <a:avLst/>
              <a:gdLst>
                <a:gd name="T0" fmla="*/ 31 w 31"/>
                <a:gd name="T1" fmla="*/ 0 h 205"/>
                <a:gd name="T2" fmla="*/ 28 w 31"/>
                <a:gd name="T3" fmla="*/ 0 h 205"/>
                <a:gd name="T4" fmla="*/ 0 w 31"/>
                <a:gd name="T5" fmla="*/ 36 h 205"/>
                <a:gd name="T6" fmla="*/ 0 w 31"/>
                <a:gd name="T7" fmla="*/ 205 h 205"/>
                <a:gd name="T8" fmla="*/ 31 w 31"/>
                <a:gd name="T9" fmla="*/ 205 h 205"/>
                <a:gd name="T10" fmla="*/ 31 w 31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05">
                  <a:moveTo>
                    <a:pt x="3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0" y="13"/>
                    <a:pt x="11" y="25"/>
                    <a:pt x="0" y="3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31" y="205"/>
                    <a:pt x="31" y="205"/>
                    <a:pt x="31" y="205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8FAADD"/>
            </a:solidFill>
            <a:ln>
              <a:noFill/>
            </a:ln>
          </p:spPr>
          <p:txBody>
            <a:bodyPr vert="horz" wrap="square" lIns="91387" tIns="45693" rIns="91387" bIns="45693" numCol="1" anchor="t" anchorCtr="0" compatLnSpc="1"/>
            <a:lstStyle/>
            <a:p>
              <a:pPr defTabSz="1219200"/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10126881" y="3656358"/>
              <a:ext cx="1401162" cy="3201642"/>
            </a:xfrm>
            <a:custGeom>
              <a:avLst/>
              <a:gdLst>
                <a:gd name="T0" fmla="*/ 0 w 74"/>
                <a:gd name="T1" fmla="*/ 66 h 169"/>
                <a:gd name="T2" fmla="*/ 0 w 74"/>
                <a:gd name="T3" fmla="*/ 169 h 169"/>
                <a:gd name="T4" fmla="*/ 74 w 74"/>
                <a:gd name="T5" fmla="*/ 169 h 169"/>
                <a:gd name="T6" fmla="*/ 74 w 74"/>
                <a:gd name="T7" fmla="*/ 0 h 169"/>
                <a:gd name="T8" fmla="*/ 0 w 74"/>
                <a:gd name="T9" fmla="*/ 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69">
                  <a:moveTo>
                    <a:pt x="0" y="66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74" y="169"/>
                    <a:pt x="74" y="169"/>
                    <a:pt x="74" y="16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24"/>
                    <a:pt x="28" y="47"/>
                    <a:pt x="0" y="66"/>
                  </a:cubicBezTo>
                  <a:close/>
                </a:path>
              </a:pathLst>
            </a:custGeom>
            <a:solidFill>
              <a:srgbClr val="DBE4F4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8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203214" y="1550518"/>
            <a:ext cx="1371600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spc="8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06</a:t>
            </a:r>
            <a:endParaRPr lang="zh-CN" altLang="en-US" sz="7200" spc="8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5" grpId="0" bldLvl="0" animBg="1"/>
      <p:bldP spid="31" grpId="0" bldLvl="0" animBg="1"/>
      <p:bldP spid="32" grpId="0" bldLvl="0" animBg="1"/>
      <p:bldP spid="33" grpId="0" bldLvl="0" animBg="1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门店下单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提交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需求单</a:t>
            </a:r>
            <a:endParaRPr lang="zh-CN" altLang="en-US" sz="2800" b="1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31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、手机端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使用需求方账号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登录系统：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https://ps.96459.com/mobile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、在提交需求单后点击“立即申请”按钮；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、进入到订单信息确认页面，一般信息会自动录入。如需修改直接可以在输入框进行修改。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、点击“下一步”进入到商品选择界面。点击商品“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+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”或者“选规格”；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" y="1579795"/>
            <a:ext cx="2040792" cy="4415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35" y="1579794"/>
            <a:ext cx="2040792" cy="44155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12" y="1579795"/>
            <a:ext cx="2040792" cy="4415531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门店下单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提交需求单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、点击下方购物车，弹出已选择商品；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、可以在弹窗中加见数量，也可以点击添加备注，给商品添加备注；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、提交后，需要对需求单进行签字。签字完成后的需求单才会进入到后台采购流程；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4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、签字完成后可看到订单“待处理”状态；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" y="1579796"/>
            <a:ext cx="2040792" cy="44155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35" y="1579795"/>
            <a:ext cx="2040792" cy="44155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12" y="1579795"/>
            <a:ext cx="2040791" cy="4415531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门店下单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修改需求单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73992" y="1333139"/>
            <a:ext cx="43392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、点击相应的需求单，进入到需求单详情页；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、可以取消订单和修改商品；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3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、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修改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商品会重新进入到选择商品步骤，选择完成后需要重新签字；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" y="1579796"/>
            <a:ext cx="2040791" cy="44155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35" y="1579795"/>
            <a:ext cx="2040791" cy="44155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12" y="1579796"/>
            <a:ext cx="2040791" cy="4415529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门店进货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处理货流单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889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配送系统分拣配送时，会自动同步配送的商品信息到收银系统。此时右下角会有消息通知。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3" y="1924823"/>
            <a:ext cx="6623074" cy="3725479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门店进货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处理货流单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可以通过点击右下角的“消息中心”菜单，打开通知。然后点击“货流通知”菜单进入到待处理的货流列表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3" y="1924823"/>
            <a:ext cx="6623073" cy="3725479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门店进货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处理货流单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在货流商品列表中，可以修改商品的进货数量。确认完数据后，点击底部的“确认进货”按钮。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3" y="1924823"/>
            <a:ext cx="6623073" cy="3725478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门店进货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处理货流单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进货完成后弹窗提示，此时库存增加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完成</a:t>
            </a:r>
            <a:endParaRPr lang="zh-CN" altLang="en-US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3" y="1924823"/>
            <a:ext cx="6623072" cy="3725478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505" y="308610"/>
            <a:ext cx="5624195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登录员工账号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打开收银机主体上的开关，等待进入到电脑桌面。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找到收银软件打开，输入管理员分配的收银员工账号与密码，登录进入到商品收银界面。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6" name="图片 5" descr="2.1.2"/>
          <p:cNvPicPr>
            <a:picLocks noChangeAspect="1"/>
          </p:cNvPicPr>
          <p:nvPr/>
        </p:nvPicPr>
        <p:blipFill>
          <a:blip r:embed="rId2"/>
          <a:srcRect b="10581"/>
          <a:stretch>
            <a:fillRect/>
          </a:stretch>
        </p:blipFill>
        <p:spPr>
          <a:xfrm>
            <a:off x="267335" y="1516380"/>
            <a:ext cx="6508750" cy="436562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打开收银系统，选择“全部菜单”。进入到全部菜单界面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8" y="1916187"/>
            <a:ext cx="6653762" cy="3742742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点击打开“库存管理”下的“出库”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1" y="1924812"/>
            <a:ext cx="6623096" cy="372549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选择弹窗中的“退货给供货商”，无对应供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货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商则选择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普通出库单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，然后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选择“以最近进货价”。点击“确定”按钮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5" y="1959317"/>
            <a:ext cx="6500408" cy="365648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顶部的搜索框可以使用“条码”或者“拼音码”搜索商品；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8" y="1950690"/>
            <a:ext cx="6531082" cy="3673734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输入完成后，点击“搜索”按钮后弹窗显示搜索列表，选择相应需要退货的商品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6" y="1916185"/>
            <a:ext cx="6653766" cy="3742744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选择完商品后，可以在数量框输入相应需要退货的数量，然后点击下一步；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4" y="1942064"/>
            <a:ext cx="6561750" cy="3690986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887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门店退货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操作退货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在备注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中填写“退货”，然后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点击“提交货单”，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提交后等待后台管理员审核，通过后会减少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库存。</a:t>
            </a:r>
            <a:endParaRPr lang="zh-CN" altLang="en-US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如果选择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‘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提交并确认出库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’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，将无需审核，立即减少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库存。</a:t>
            </a:r>
            <a:endParaRPr lang="zh-CN" altLang="en-US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0" y="1924810"/>
            <a:ext cx="6623098" cy="3725492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打开收银系统，选择“全部菜单”。进入到全部菜单界面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6" y="2094143"/>
            <a:ext cx="6674786" cy="3754567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45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点击打开“库存管理”下的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“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报损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”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5" y="2102769"/>
            <a:ext cx="6659450" cy="3745941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在搜索框中可以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使用“条码”或者“拼音码”搜索商品；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5" y="2102769"/>
            <a:ext cx="6659450" cy="374594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6023"/>
            <a:ext cx="418396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1. 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可按分类搜索点选商品，如果是有条码的商品，可直接用扫码枪，扫描对应的商品条码，将其加入左侧购物车。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 descr="2.2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1089660"/>
            <a:ext cx="6753860" cy="506539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选择需要报损的商品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在弹框中输入报损量，然后选择报损原因。选择完成后点击“确定”按钮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6" y="2102769"/>
            <a:ext cx="6659448" cy="374594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45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继续选择其他需要的报损的商品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6" y="2102769"/>
            <a:ext cx="6659448" cy="3745939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报损商品录入完成后，点击“下一步”按钮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在弹窗中确认报损商品列表；</a:t>
            </a:r>
            <a:endParaRPr lang="en-US" altLang="zh-CN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确认完成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后，点击“提交报损”按钮，等待后台审核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6" y="2102769"/>
            <a:ext cx="6659448" cy="3745939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4" y="308839"/>
            <a:ext cx="5219370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门店报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损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申请报损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68" y="1333139"/>
            <a:ext cx="4183966" cy="45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在顶部的“历史报损记录”中，可查看到报损记录</a:t>
            </a:r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6" y="2102769"/>
            <a:ext cx="6659447" cy="3745939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五边形 19"/>
          <p:cNvSpPr/>
          <p:nvPr/>
        </p:nvSpPr>
        <p:spPr>
          <a:xfrm>
            <a:off x="172520" y="1516457"/>
            <a:ext cx="7126940" cy="4906676"/>
          </a:xfrm>
          <a:prstGeom prst="homePlate">
            <a:avLst>
              <a:gd name="adj" fmla="val 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五边形 1"/>
          <p:cNvSpPr/>
          <p:nvPr/>
        </p:nvSpPr>
        <p:spPr>
          <a:xfrm>
            <a:off x="0" y="1333139"/>
            <a:ext cx="7126940" cy="4908848"/>
          </a:xfrm>
          <a:prstGeom prst="homePlate">
            <a:avLst>
              <a:gd name="adj" fmla="val 0"/>
            </a:avLst>
          </a:prstGeom>
          <a:solidFill>
            <a:srgbClr val="DB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001" y="420167"/>
            <a:ext cx="787801" cy="262018"/>
            <a:chOff x="481224" y="-2958353"/>
            <a:chExt cx="1293787" cy="430306"/>
          </a:xfrm>
        </p:grpSpPr>
        <p:sp>
          <p:nvSpPr>
            <p:cNvPr id="34" name="五边形 33"/>
            <p:cNvSpPr/>
            <p:nvPr/>
          </p:nvSpPr>
          <p:spPr>
            <a:xfrm>
              <a:off x="481224" y="-2958353"/>
              <a:ext cx="868731" cy="430306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1269024" y="-2958353"/>
              <a:ext cx="505987" cy="430306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992743" y="308839"/>
            <a:ext cx="5804871" cy="430530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前台收银流程 </a:t>
            </a:r>
            <a:r>
              <a:rPr lang="en-US" altLang="zh-CN" sz="28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– </a:t>
            </a:r>
            <a:r>
              <a:rPr lang="zh-CN" altLang="en-US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买单收银</a:t>
            </a:r>
            <a:endParaRPr lang="zh-CN" altLang="en-US" sz="28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9220" y="1336040"/>
            <a:ext cx="4184015" cy="1098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2. 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也可以在下方搜索框手动输入商品名称或者拼音首字母搜索出商品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3" name="图片 2" descr="2.2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1021715"/>
            <a:ext cx="6752590" cy="506412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10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11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12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13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1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2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2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3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3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4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5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6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6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7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8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79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ags/tag80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1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2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3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4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5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6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87.xml><?xml version="1.0" encoding="utf-8"?>
<p:tagLst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9.xml><?xml version="1.0" encoding="utf-8"?>
<p:tagLst xmlns:p="http://schemas.openxmlformats.org/presentationml/2006/main">
  <p:tag name="KSO_WM_DIAGRAM_VIRTUALLY_FRAME" val="{&quot;height&quot;:604.9,&quot;left&quot;:408.62748031496074,&quot;top&quot;:-49.9,&quot;width&quot;:545.060157480314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5361</Words>
  <Application>WPS 演示</Application>
  <PresentationFormat>宽屏</PresentationFormat>
  <Paragraphs>423</Paragraphs>
  <Slides>83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96" baseType="lpstr">
      <vt:lpstr>Arial</vt:lpstr>
      <vt:lpstr>宋体</vt:lpstr>
      <vt:lpstr>Wingdings</vt:lpstr>
      <vt:lpstr>微软雅黑</vt:lpstr>
      <vt:lpstr>Impact</vt:lpstr>
      <vt:lpstr>思源黑体</vt:lpstr>
      <vt:lpstr>黑体</vt:lpstr>
      <vt:lpstr>Noto Sans S Chinese Bold</vt:lpstr>
      <vt:lpstr>汉仪旗黑-60简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 Y</dc:creator>
  <cp:lastModifiedBy>你好。</cp:lastModifiedBy>
  <cp:revision>311</cp:revision>
  <dcterms:created xsi:type="dcterms:W3CDTF">2022-02-10T03:32:00Z</dcterms:created>
  <dcterms:modified xsi:type="dcterms:W3CDTF">2025-02-26T09:54:23Z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F2AAD85B83A54A47A8761E1C61A0DEB8_12</vt:lpwstr>
  </property>
  <property fmtid="{D5CDD505-2E9C-101B-9397-08002B2CF9AE}" pid="3" name="KSOProductBuildVer">
    <vt:lpwstr>2052-12.1.0.20305</vt:lpwstr>
  </property>
</Properties>
</file>