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3.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3"/>
  </p:notesMasterIdLst>
  <p:sldIdLst>
    <p:sldId id="474" r:id="rId2"/>
    <p:sldId id="258" r:id="rId3"/>
    <p:sldId id="7761" r:id="rId4"/>
    <p:sldId id="7734" r:id="rId5"/>
    <p:sldId id="7762" r:id="rId6"/>
    <p:sldId id="7763" r:id="rId7"/>
    <p:sldId id="7764" r:id="rId8"/>
    <p:sldId id="7823" r:id="rId9"/>
    <p:sldId id="7855" r:id="rId10"/>
    <p:sldId id="7856" r:id="rId11"/>
    <p:sldId id="7857" r:id="rId12"/>
    <p:sldId id="7858" r:id="rId13"/>
    <p:sldId id="7859" r:id="rId14"/>
    <p:sldId id="7860" r:id="rId15"/>
    <p:sldId id="7820" r:id="rId16"/>
    <p:sldId id="7821" r:id="rId17"/>
    <p:sldId id="7822" r:id="rId18"/>
    <p:sldId id="7824" r:id="rId19"/>
    <p:sldId id="7825" r:id="rId20"/>
    <p:sldId id="7826" r:id="rId21"/>
    <p:sldId id="7827" r:id="rId22"/>
    <p:sldId id="7828" r:id="rId23"/>
    <p:sldId id="7829" r:id="rId24"/>
    <p:sldId id="7830" r:id="rId25"/>
    <p:sldId id="7831" r:id="rId26"/>
    <p:sldId id="7832" r:id="rId27"/>
    <p:sldId id="7833" r:id="rId28"/>
    <p:sldId id="7834" r:id="rId29"/>
    <p:sldId id="7835" r:id="rId30"/>
    <p:sldId id="7836" r:id="rId31"/>
    <p:sldId id="7837" r:id="rId32"/>
    <p:sldId id="7838" r:id="rId33"/>
    <p:sldId id="7839" r:id="rId34"/>
    <p:sldId id="7840" r:id="rId35"/>
    <p:sldId id="7841" r:id="rId36"/>
    <p:sldId id="7842" r:id="rId37"/>
    <p:sldId id="7843" r:id="rId38"/>
    <p:sldId id="7844" r:id="rId39"/>
    <p:sldId id="7845" r:id="rId40"/>
    <p:sldId id="7846" r:id="rId41"/>
    <p:sldId id="7847" r:id="rId42"/>
    <p:sldId id="7848" r:id="rId43"/>
    <p:sldId id="7849" r:id="rId44"/>
    <p:sldId id="7850" r:id="rId45"/>
    <p:sldId id="7851" r:id="rId46"/>
    <p:sldId id="7852" r:id="rId47"/>
    <p:sldId id="7853" r:id="rId48"/>
    <p:sldId id="7854" r:id="rId49"/>
    <p:sldId id="7819" r:id="rId50"/>
    <p:sldId id="7861" r:id="rId51"/>
    <p:sldId id="7765" r:id="rId52"/>
    <p:sldId id="7766" r:id="rId53"/>
    <p:sldId id="7767" r:id="rId54"/>
    <p:sldId id="7768" r:id="rId55"/>
    <p:sldId id="7769" r:id="rId56"/>
    <p:sldId id="7770" r:id="rId57"/>
    <p:sldId id="7774" r:id="rId58"/>
    <p:sldId id="7775" r:id="rId59"/>
    <p:sldId id="7776" r:id="rId60"/>
    <p:sldId id="7777" r:id="rId61"/>
    <p:sldId id="7778" r:id="rId62"/>
    <p:sldId id="7771" r:id="rId63"/>
    <p:sldId id="7772" r:id="rId64"/>
    <p:sldId id="7773" r:id="rId65"/>
    <p:sldId id="7779" r:id="rId66"/>
    <p:sldId id="7780" r:id="rId67"/>
    <p:sldId id="7781" r:id="rId68"/>
    <p:sldId id="7782" r:id="rId69"/>
    <p:sldId id="7783" r:id="rId70"/>
    <p:sldId id="7784" r:id="rId71"/>
    <p:sldId id="7785" r:id="rId72"/>
    <p:sldId id="7786" r:id="rId73"/>
    <p:sldId id="7787" r:id="rId74"/>
    <p:sldId id="7788" r:id="rId75"/>
    <p:sldId id="259" r:id="rId76"/>
    <p:sldId id="7789" r:id="rId77"/>
    <p:sldId id="7790" r:id="rId78"/>
    <p:sldId id="7791" r:id="rId79"/>
    <p:sldId id="7792" r:id="rId80"/>
    <p:sldId id="7793" r:id="rId81"/>
    <p:sldId id="7794" r:id="rId82"/>
    <p:sldId id="7795" r:id="rId83"/>
    <p:sldId id="7796" r:id="rId84"/>
    <p:sldId id="7798" r:id="rId85"/>
    <p:sldId id="7797" r:id="rId86"/>
    <p:sldId id="7799" r:id="rId87"/>
    <p:sldId id="7800" r:id="rId88"/>
    <p:sldId id="7801" r:id="rId89"/>
    <p:sldId id="7803" r:id="rId90"/>
    <p:sldId id="7802" r:id="rId91"/>
    <p:sldId id="7806" r:id="rId9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8FAADD"/>
    <a:srgbClr val="DBE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502" autoAdjust="0"/>
  </p:normalViewPr>
  <p:slideViewPr>
    <p:cSldViewPr snapToGrid="0" snapToObjects="1" showGuides="1">
      <p:cViewPr varScale="1">
        <p:scale>
          <a:sx n="111" d="100"/>
          <a:sy n="111" d="100"/>
        </p:scale>
        <p:origin x="55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71A96-A103-8A48-92D6-CF463E046DDF}" type="datetimeFigureOut">
              <a:rPr kumimoji="1" lang="zh-CN" altLang="en-US" smtClean="0"/>
              <a:t>2025/2/27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127AB-940D-5C42-A0C6-9837CB057ABF}" type="slidenum">
              <a:rPr kumimoji="1" lang="zh-CN" altLang="en-US" smtClean="0"/>
              <a:t>‹#›</a:t>
            </a:fld>
            <a:endParaRPr kumimoji="1" lang="zh-CN" altLang="en-US"/>
          </a:p>
        </p:txBody>
      </p:sp>
    </p:spTree>
    <p:extLst>
      <p:ext uri="{BB962C8B-B14F-4D97-AF65-F5344CB8AC3E}">
        <p14:creationId xmlns:p14="http://schemas.microsoft.com/office/powerpoint/2010/main" val="275325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86BA61-7C58-4969-B820-32397798B89F}" type="slidenum">
              <a:rPr lang="zh-CN" altLang="en-US" smtClean="0"/>
              <a:t>1</a:t>
            </a:fld>
            <a:endParaRPr lang="zh-CN" altLang="en-US"/>
          </a:p>
        </p:txBody>
      </p:sp>
    </p:spTree>
    <p:extLst>
      <p:ext uri="{BB962C8B-B14F-4D97-AF65-F5344CB8AC3E}">
        <p14:creationId xmlns:p14="http://schemas.microsoft.com/office/powerpoint/2010/main" val="303367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298DB34-D451-4B8D-A232-ED59D407FE18}" type="slidenum">
              <a:rPr lang="zh-CN" altLang="en-US" smtClean="0"/>
              <a:t>2</a:t>
            </a:fld>
            <a:endParaRPr lang="zh-CN" altLang="en-US"/>
          </a:p>
        </p:txBody>
      </p:sp>
    </p:spTree>
    <p:extLst>
      <p:ext uri="{BB962C8B-B14F-4D97-AF65-F5344CB8AC3E}">
        <p14:creationId xmlns:p14="http://schemas.microsoft.com/office/powerpoint/2010/main" val="2320608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9127AB-940D-5C42-A0C6-9837CB057ABF}" type="slidenum">
              <a:rPr kumimoji="1" lang="zh-CN" altLang="en-US" smtClean="0"/>
              <a:t>85</a:t>
            </a:fld>
            <a:endParaRPr kumimoji="1" lang="zh-CN" altLang="en-US"/>
          </a:p>
        </p:txBody>
      </p:sp>
    </p:spTree>
    <p:extLst>
      <p:ext uri="{BB962C8B-B14F-4D97-AF65-F5344CB8AC3E}">
        <p14:creationId xmlns:p14="http://schemas.microsoft.com/office/powerpoint/2010/main" val="2641553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0411279D-B380-A94E-9407-3F542D56CFB5}" type="datetimeFigureOut">
              <a:rPr kumimoji="1" lang="zh-CN" altLang="en-US" smtClean="0"/>
              <a:t>2025/2/27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CB9F924-1899-1141-8499-BA81DF7CC97C}"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411279D-B380-A94E-9407-3F542D56CFB5}" type="datetimeFigureOut">
              <a:rPr kumimoji="1" lang="zh-CN" altLang="en-US" smtClean="0"/>
              <a:t>2025/2/27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CB9F924-1899-1141-8499-BA81DF7CC97C}"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411279D-B380-A94E-9407-3F542D56CFB5}" type="datetimeFigureOut">
              <a:rPr kumimoji="1" lang="zh-CN" altLang="en-US" smtClean="0"/>
              <a:t>2025/2/27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CB9F924-1899-1141-8499-BA81DF7CC97C}"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spd="slow"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411279D-B380-A94E-9407-3F542D56CFB5}" type="datetimeFigureOut">
              <a:rPr kumimoji="1" lang="zh-CN" altLang="en-US" smtClean="0"/>
              <a:t>2025/2/27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CB9F924-1899-1141-8499-BA81DF7CC97C}"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0411279D-B380-A94E-9407-3F542D56CFB5}" type="datetimeFigureOut">
              <a:rPr kumimoji="1" lang="zh-CN" altLang="en-US" smtClean="0"/>
              <a:t>2025/2/27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6CB9F924-1899-1141-8499-BA81DF7CC97C}"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0411279D-B380-A94E-9407-3F542D56CFB5}" type="datetimeFigureOut">
              <a:rPr kumimoji="1" lang="zh-CN" altLang="en-US" smtClean="0"/>
              <a:t>2025/2/27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6CB9F924-1899-1141-8499-BA81DF7CC97C}"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0411279D-B380-A94E-9407-3F542D56CFB5}" type="datetimeFigureOut">
              <a:rPr kumimoji="1" lang="zh-CN" altLang="en-US" smtClean="0"/>
              <a:t>2025/2/27</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6CB9F924-1899-1141-8499-BA81DF7CC97C}"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0411279D-B380-A94E-9407-3F542D56CFB5}" type="datetimeFigureOut">
              <a:rPr kumimoji="1" lang="zh-CN" altLang="en-US" smtClean="0"/>
              <a:t>2025/2/27</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6CB9F924-1899-1141-8499-BA81DF7CC97C}"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411279D-B380-A94E-9407-3F542D56CFB5}" type="datetimeFigureOut">
              <a:rPr kumimoji="1" lang="zh-CN" altLang="en-US" smtClean="0"/>
              <a:t>2025/2/27</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6CB9F924-1899-1141-8499-BA81DF7CC97C}"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0411279D-B380-A94E-9407-3F542D56CFB5}" type="datetimeFigureOut">
              <a:rPr kumimoji="1" lang="zh-CN" altLang="en-US" smtClean="0"/>
              <a:t>2025/2/27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6CB9F924-1899-1141-8499-BA81DF7CC97C}"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0411279D-B380-A94E-9407-3F542D56CFB5}" type="datetimeFigureOut">
              <a:rPr kumimoji="1" lang="zh-CN" altLang="en-US" smtClean="0"/>
              <a:t>2025/2/27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6CB9F924-1899-1141-8499-BA81DF7CC97C}"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1279D-B380-A94E-9407-3F542D56CFB5}" type="datetimeFigureOut">
              <a:rPr kumimoji="1" lang="zh-CN" altLang="en-US" smtClean="0"/>
              <a:t>2025/2/27</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9F924-1899-1141-8499-BA81DF7CC97C}"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3.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3.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3.xml"/><Relationship Id="rId1" Type="http://schemas.openxmlformats.org/officeDocument/2006/relationships/tags" Target="../tags/tag3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3.xml"/><Relationship Id="rId1" Type="http://schemas.openxmlformats.org/officeDocument/2006/relationships/tags" Target="../tags/tag3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3.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3.xml"/><Relationship Id="rId1" Type="http://schemas.openxmlformats.org/officeDocument/2006/relationships/tags" Target="../tags/tag3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3.xml"/><Relationship Id="rId1" Type="http://schemas.openxmlformats.org/officeDocument/2006/relationships/tags" Target="../tags/tag38.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3.xml"/><Relationship Id="rId1" Type="http://schemas.openxmlformats.org/officeDocument/2006/relationships/tags" Target="../tags/tag39.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3.xml"/><Relationship Id="rId1" Type="http://schemas.openxmlformats.org/officeDocument/2006/relationships/tags" Target="../tags/tag40.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3.xml"/><Relationship Id="rId1" Type="http://schemas.openxmlformats.org/officeDocument/2006/relationships/tags" Target="../tags/tag4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3.xml"/><Relationship Id="rId1" Type="http://schemas.openxmlformats.org/officeDocument/2006/relationships/tags" Target="../tags/tag4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3.xml"/><Relationship Id="rId1" Type="http://schemas.openxmlformats.org/officeDocument/2006/relationships/tags" Target="../tags/tag44.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3.xml"/><Relationship Id="rId1" Type="http://schemas.openxmlformats.org/officeDocument/2006/relationships/tags" Target="../tags/tag4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Layout" Target="../slideLayouts/slideLayout13.xml"/><Relationship Id="rId1" Type="http://schemas.openxmlformats.org/officeDocument/2006/relationships/tags" Target="../tags/tag46.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3.xml"/><Relationship Id="rId1" Type="http://schemas.openxmlformats.org/officeDocument/2006/relationships/tags" Target="../tags/tag4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3.xml"/><Relationship Id="rId1" Type="http://schemas.openxmlformats.org/officeDocument/2006/relationships/tags" Target="../tags/tag48.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3.xml"/><Relationship Id="rId1" Type="http://schemas.openxmlformats.org/officeDocument/2006/relationships/tags" Target="../tags/tag49.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3.xml"/><Relationship Id="rId1" Type="http://schemas.openxmlformats.org/officeDocument/2006/relationships/tags" Target="../tags/tag50.xml"/><Relationship Id="rId5" Type="http://schemas.openxmlformats.org/officeDocument/2006/relationships/image" Target="../media/image56.jpeg"/><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3.xml"/><Relationship Id="rId1" Type="http://schemas.openxmlformats.org/officeDocument/2006/relationships/tags" Target="../tags/tag51.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3.xml"/><Relationship Id="rId1" Type="http://schemas.openxmlformats.org/officeDocument/2006/relationships/tags" Target="../tags/tag5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3.xml"/><Relationship Id="rId1" Type="http://schemas.openxmlformats.org/officeDocument/2006/relationships/tags" Target="../tags/tag53.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3.xml"/><Relationship Id="rId1" Type="http://schemas.openxmlformats.org/officeDocument/2006/relationships/tags" Target="../tags/tag54.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3.xml"/><Relationship Id="rId1" Type="http://schemas.openxmlformats.org/officeDocument/2006/relationships/tags" Target="../tags/tag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6.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3.xml"/><Relationship Id="rId1" Type="http://schemas.openxmlformats.org/officeDocument/2006/relationships/tags" Target="../tags/tag5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13.xml"/><Relationship Id="rId1" Type="http://schemas.openxmlformats.org/officeDocument/2006/relationships/tags" Target="../tags/tag58.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3.xml"/><Relationship Id="rId1" Type="http://schemas.openxmlformats.org/officeDocument/2006/relationships/tags" Target="../tags/tag59.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3.xml"/><Relationship Id="rId1" Type="http://schemas.openxmlformats.org/officeDocument/2006/relationships/tags" Target="../tags/tag60.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13.xml"/><Relationship Id="rId1" Type="http://schemas.openxmlformats.org/officeDocument/2006/relationships/tags" Target="../tags/tag6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13.xml"/><Relationship Id="rId1" Type="http://schemas.openxmlformats.org/officeDocument/2006/relationships/tags" Target="../tags/tag6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13.xml"/><Relationship Id="rId1" Type="http://schemas.openxmlformats.org/officeDocument/2006/relationships/tags" Target="../tags/tag63.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3.xml"/><Relationship Id="rId1" Type="http://schemas.openxmlformats.org/officeDocument/2006/relationships/tags" Target="../tags/tag6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3.xml"/><Relationship Id="rId1" Type="http://schemas.openxmlformats.org/officeDocument/2006/relationships/tags" Target="../tags/tag65.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3.xml"/><Relationship Id="rId1" Type="http://schemas.openxmlformats.org/officeDocument/2006/relationships/tags" Target="../tags/tag66.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3.xml"/><Relationship Id="rId1" Type="http://schemas.openxmlformats.org/officeDocument/2006/relationships/tags" Target="../tags/tag67.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3.xml"/><Relationship Id="rId1" Type="http://schemas.openxmlformats.org/officeDocument/2006/relationships/tags" Target="../tags/tag68.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3.xml"/><Relationship Id="rId1" Type="http://schemas.openxmlformats.org/officeDocument/2006/relationships/tags" Target="../tags/tag69.xml"/><Relationship Id="rId5" Type="http://schemas.openxmlformats.org/officeDocument/2006/relationships/image" Target="../media/image75.png"/><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3.xml"/><Relationship Id="rId1" Type="http://schemas.openxmlformats.org/officeDocument/2006/relationships/tags" Target="../tags/tag70.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13.xml"/><Relationship Id="rId1" Type="http://schemas.openxmlformats.org/officeDocument/2006/relationships/tags" Target="../tags/tag71.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13.xml"/><Relationship Id="rId1" Type="http://schemas.openxmlformats.org/officeDocument/2006/relationships/tags" Target="../tags/tag7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13.xml"/><Relationship Id="rId1" Type="http://schemas.openxmlformats.org/officeDocument/2006/relationships/tags" Target="../tags/tag7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13.xml"/><Relationship Id="rId1" Type="http://schemas.openxmlformats.org/officeDocument/2006/relationships/tags" Target="../tags/tag74.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3.xml"/><Relationship Id="rId1" Type="http://schemas.openxmlformats.org/officeDocument/2006/relationships/tags" Target="../tags/tag75.xml"/><Relationship Id="rId5" Type="http://schemas.openxmlformats.org/officeDocument/2006/relationships/image" Target="../media/image83.png"/><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3.xml"/><Relationship Id="rId1" Type="http://schemas.openxmlformats.org/officeDocument/2006/relationships/tags" Target="../tags/tag76.xml"/><Relationship Id="rId5" Type="http://schemas.openxmlformats.org/officeDocument/2006/relationships/image" Target="../media/image86.png"/><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13.xml"/><Relationship Id="rId1" Type="http://schemas.openxmlformats.org/officeDocument/2006/relationships/tags" Target="../tags/tag77.xml"/><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13.xml"/><Relationship Id="rId1" Type="http://schemas.openxmlformats.org/officeDocument/2006/relationships/tags" Target="../tags/tag78.xml"/><Relationship Id="rId5" Type="http://schemas.openxmlformats.org/officeDocument/2006/relationships/image" Target="../media/image90.jpeg"/><Relationship Id="rId4" Type="http://schemas.openxmlformats.org/officeDocument/2006/relationships/image" Target="../media/image89.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79.xml"/><Relationship Id="rId5" Type="http://schemas.openxmlformats.org/officeDocument/2006/relationships/image" Target="../media/image92.png"/><Relationship Id="rId4" Type="http://schemas.openxmlformats.org/officeDocument/2006/relationships/image" Target="../media/image91.png"/></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13.xml"/><Relationship Id="rId1" Type="http://schemas.openxmlformats.org/officeDocument/2006/relationships/tags" Target="../tags/tag80.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13.xml"/><Relationship Id="rId1" Type="http://schemas.openxmlformats.org/officeDocument/2006/relationships/tags" Target="../tags/tag81.xml"/></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13.xml"/><Relationship Id="rId1" Type="http://schemas.openxmlformats.org/officeDocument/2006/relationships/tags" Target="../tags/tag82.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13.xml"/><Relationship Id="rId1" Type="http://schemas.openxmlformats.org/officeDocument/2006/relationships/tags" Target="../tags/tag8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13.xml"/><Relationship Id="rId1" Type="http://schemas.openxmlformats.org/officeDocument/2006/relationships/tags" Target="../tags/tag84.xml"/><Relationship Id="rId5" Type="http://schemas.openxmlformats.org/officeDocument/2006/relationships/image" Target="../media/image99.jpeg"/><Relationship Id="rId4" Type="http://schemas.openxmlformats.org/officeDocument/2006/relationships/image" Target="../media/image98.jpeg"/></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3.xml"/><Relationship Id="rId1" Type="http://schemas.openxmlformats.org/officeDocument/2006/relationships/tags" Target="../tags/tag85.xml"/><Relationship Id="rId5" Type="http://schemas.openxmlformats.org/officeDocument/2006/relationships/image" Target="../media/image102.jpeg"/><Relationship Id="rId4" Type="http://schemas.openxmlformats.org/officeDocument/2006/relationships/image" Target="../media/image10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平行四边形 46"/>
          <p:cNvSpPr/>
          <p:nvPr/>
        </p:nvSpPr>
        <p:spPr>
          <a:xfrm flipH="1">
            <a:off x="-24948" y="376149"/>
            <a:ext cx="1946752" cy="698673"/>
          </a:xfrm>
          <a:prstGeom prst="parallelogram">
            <a:avLst>
              <a:gd name="adj" fmla="val 0"/>
            </a:avLst>
          </a:prstGeom>
          <a:solidFill>
            <a:srgbClr val="4472C4">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4"/>
          <p:cNvSpPr/>
          <p:nvPr/>
        </p:nvSpPr>
        <p:spPr>
          <a:xfrm rot="10800000">
            <a:off x="6705566" y="-4267"/>
            <a:ext cx="3689006" cy="3158545"/>
          </a:xfrm>
          <a:custGeom>
            <a:avLst/>
            <a:gdLst>
              <a:gd name="connsiteX0" fmla="*/ 0 w 5032167"/>
              <a:gd name="connsiteY0" fmla="*/ 2318657 h 2318657"/>
              <a:gd name="connsiteX1" fmla="*/ 2516084 w 5032167"/>
              <a:gd name="connsiteY1" fmla="*/ 0 h 2318657"/>
              <a:gd name="connsiteX2" fmla="*/ 5032167 w 5032167"/>
              <a:gd name="connsiteY2" fmla="*/ 2318657 h 2318657"/>
              <a:gd name="connsiteX3" fmla="*/ 0 w 5032167"/>
              <a:gd name="connsiteY3" fmla="*/ 2318657 h 2318657"/>
              <a:gd name="connsiteX0-1" fmla="*/ 0 w 5495305"/>
              <a:gd name="connsiteY0-2" fmla="*/ 2318657 h 2318657"/>
              <a:gd name="connsiteX1-3" fmla="*/ 2979222 w 5495305"/>
              <a:gd name="connsiteY1-4" fmla="*/ 0 h 2318657"/>
              <a:gd name="connsiteX2-5" fmla="*/ 5495305 w 5495305"/>
              <a:gd name="connsiteY2-6" fmla="*/ 2318657 h 2318657"/>
              <a:gd name="connsiteX3-7" fmla="*/ 0 w 5495305"/>
              <a:gd name="connsiteY3-8" fmla="*/ 2318657 h 2318657"/>
              <a:gd name="connsiteX0-9" fmla="*/ 0 w 5697185"/>
              <a:gd name="connsiteY0-10" fmla="*/ 2318657 h 2318657"/>
              <a:gd name="connsiteX1-11" fmla="*/ 2979222 w 5697185"/>
              <a:gd name="connsiteY1-12" fmla="*/ 0 h 2318657"/>
              <a:gd name="connsiteX2-13" fmla="*/ 5697185 w 5697185"/>
              <a:gd name="connsiteY2-14" fmla="*/ 2318657 h 2318657"/>
              <a:gd name="connsiteX3-15" fmla="*/ 0 w 5697185"/>
              <a:gd name="connsiteY3-16" fmla="*/ 2318657 h 2318657"/>
              <a:gd name="connsiteX0-17" fmla="*/ 0 w 5697185"/>
              <a:gd name="connsiteY0-18" fmla="*/ 2164278 h 2164278"/>
              <a:gd name="connsiteX1-19" fmla="*/ 3258638 w 5697185"/>
              <a:gd name="connsiteY1-20" fmla="*/ 0 h 2164278"/>
              <a:gd name="connsiteX2-21" fmla="*/ 5697185 w 5697185"/>
              <a:gd name="connsiteY2-22" fmla="*/ 2164278 h 2164278"/>
              <a:gd name="connsiteX3-23" fmla="*/ 0 w 5697185"/>
              <a:gd name="connsiteY3-24" fmla="*/ 2164278 h 2164278"/>
              <a:gd name="connsiteX0-25" fmla="*/ 0 w 5753069"/>
              <a:gd name="connsiteY0-26" fmla="*/ 2176154 h 2176154"/>
              <a:gd name="connsiteX1-27" fmla="*/ 3314522 w 5753069"/>
              <a:gd name="connsiteY1-28" fmla="*/ 0 h 2176154"/>
              <a:gd name="connsiteX2-29" fmla="*/ 5753069 w 5753069"/>
              <a:gd name="connsiteY2-30" fmla="*/ 2164278 h 2176154"/>
              <a:gd name="connsiteX3-31" fmla="*/ 0 w 5753069"/>
              <a:gd name="connsiteY3-32" fmla="*/ 2176154 h 2176154"/>
              <a:gd name="connsiteX0-33" fmla="*/ 0 w 5753069"/>
              <a:gd name="connsiteY0-34" fmla="*/ 2143136 h 2143136"/>
              <a:gd name="connsiteX1-35" fmla="*/ 3412317 w 5753069"/>
              <a:gd name="connsiteY1-36" fmla="*/ 0 h 2143136"/>
              <a:gd name="connsiteX2-37" fmla="*/ 5753069 w 5753069"/>
              <a:gd name="connsiteY2-38" fmla="*/ 2131260 h 2143136"/>
              <a:gd name="connsiteX3-39" fmla="*/ 0 w 5753069"/>
              <a:gd name="connsiteY3-40" fmla="*/ 2143136 h 2143136"/>
              <a:gd name="connsiteX0-41" fmla="*/ 0 w 5753069"/>
              <a:gd name="connsiteY0-42" fmla="*/ 2132130 h 2132130"/>
              <a:gd name="connsiteX1-43" fmla="*/ 3370405 w 5753069"/>
              <a:gd name="connsiteY1-44" fmla="*/ 0 h 2132130"/>
              <a:gd name="connsiteX2-45" fmla="*/ 5753069 w 5753069"/>
              <a:gd name="connsiteY2-46" fmla="*/ 2120254 h 2132130"/>
              <a:gd name="connsiteX3-47" fmla="*/ 0 w 5753069"/>
              <a:gd name="connsiteY3-48" fmla="*/ 2132130 h 2132130"/>
              <a:gd name="connsiteX0-49" fmla="*/ 0 w 5753069"/>
              <a:gd name="connsiteY0-50" fmla="*/ 2110118 h 2110118"/>
              <a:gd name="connsiteX1-51" fmla="*/ 3328492 w 5753069"/>
              <a:gd name="connsiteY1-52" fmla="*/ 0 h 2110118"/>
              <a:gd name="connsiteX2-53" fmla="*/ 5753069 w 5753069"/>
              <a:gd name="connsiteY2-54" fmla="*/ 2098242 h 2110118"/>
              <a:gd name="connsiteX3-55" fmla="*/ 0 w 5753069"/>
              <a:gd name="connsiteY3-56" fmla="*/ 2110118 h 2110118"/>
              <a:gd name="connsiteX0-57" fmla="*/ 0 w 5753069"/>
              <a:gd name="connsiteY0-58" fmla="*/ 2110118 h 2110118"/>
              <a:gd name="connsiteX1-59" fmla="*/ 3314522 w 5753069"/>
              <a:gd name="connsiteY1-60" fmla="*/ 0 h 2110118"/>
              <a:gd name="connsiteX2-61" fmla="*/ 5753069 w 5753069"/>
              <a:gd name="connsiteY2-62" fmla="*/ 2098242 h 2110118"/>
              <a:gd name="connsiteX3-63" fmla="*/ 0 w 5753069"/>
              <a:gd name="connsiteY3-64" fmla="*/ 2110118 h 2110118"/>
              <a:gd name="connsiteX0-65" fmla="*/ 0 w 5864835"/>
              <a:gd name="connsiteY0-66" fmla="*/ 2110118 h 2110118"/>
              <a:gd name="connsiteX1-67" fmla="*/ 3314522 w 5864835"/>
              <a:gd name="connsiteY1-68" fmla="*/ 0 h 2110118"/>
              <a:gd name="connsiteX2-69" fmla="*/ 5864835 w 5864835"/>
              <a:gd name="connsiteY2-70" fmla="*/ 2109249 h 2110118"/>
              <a:gd name="connsiteX3-71" fmla="*/ 0 w 5864835"/>
              <a:gd name="connsiteY3-72" fmla="*/ 2110118 h 2110118"/>
              <a:gd name="connsiteX0-1-1" fmla="*/ 0 w 7525252"/>
              <a:gd name="connsiteY0-2-2" fmla="*/ 2098744 h 2109248"/>
              <a:gd name="connsiteX1-3-3" fmla="*/ 4974939 w 7525252"/>
              <a:gd name="connsiteY1-4-4" fmla="*/ 0 h 2109248"/>
              <a:gd name="connsiteX2-5-5" fmla="*/ 7525252 w 7525252"/>
              <a:gd name="connsiteY2-6-6" fmla="*/ 2109249 h 2109248"/>
              <a:gd name="connsiteX3-7-7" fmla="*/ 0 w 7525252"/>
              <a:gd name="connsiteY3-8-8" fmla="*/ 2098744 h 2109248"/>
              <a:gd name="connsiteX0-9-9" fmla="*/ 0 w 7525252"/>
              <a:gd name="connsiteY0-10-10" fmla="*/ 2717637 h 2728142"/>
              <a:gd name="connsiteX1-11-11" fmla="*/ 4974939 w 7525252"/>
              <a:gd name="connsiteY1-12-12" fmla="*/ 618893 h 2728142"/>
              <a:gd name="connsiteX2-13-13" fmla="*/ 6533270 w 7525252"/>
              <a:gd name="connsiteY2-14-14" fmla="*/ 911 h 2728142"/>
              <a:gd name="connsiteX3-15-15" fmla="*/ 7525252 w 7525252"/>
              <a:gd name="connsiteY3-16-16" fmla="*/ 2728142 h 2728142"/>
              <a:gd name="connsiteX4" fmla="*/ 0 w 7525252"/>
              <a:gd name="connsiteY4" fmla="*/ 2717637 h 2728142"/>
              <a:gd name="connsiteX0-17-17" fmla="*/ 0 w 7525252"/>
              <a:gd name="connsiteY0-18-18" fmla="*/ 2717637 h 2728142"/>
              <a:gd name="connsiteX1-19-19" fmla="*/ 4974939 w 7525252"/>
              <a:gd name="connsiteY1-20-20" fmla="*/ 618893 h 2728142"/>
              <a:gd name="connsiteX2-21-21" fmla="*/ 5476642 w 7525252"/>
              <a:gd name="connsiteY2-22-22" fmla="*/ 911 h 2728142"/>
              <a:gd name="connsiteX3-23-23" fmla="*/ 7525252 w 7525252"/>
              <a:gd name="connsiteY3-24-24" fmla="*/ 2728142 h 2728142"/>
              <a:gd name="connsiteX4-25" fmla="*/ 0 w 7525252"/>
              <a:gd name="connsiteY4-26" fmla="*/ 2717637 h 2728142"/>
              <a:gd name="connsiteX0-27" fmla="*/ 0 w 7525252"/>
              <a:gd name="connsiteY0-28" fmla="*/ 2716726 h 2727231"/>
              <a:gd name="connsiteX1-29" fmla="*/ 5476642 w 7525252"/>
              <a:gd name="connsiteY1-30" fmla="*/ 0 h 2727231"/>
              <a:gd name="connsiteX2-31" fmla="*/ 7525252 w 7525252"/>
              <a:gd name="connsiteY2-32" fmla="*/ 2727231 h 2727231"/>
              <a:gd name="connsiteX3-33" fmla="*/ 0 w 7525252"/>
              <a:gd name="connsiteY3-34" fmla="*/ 2716726 h 2727231"/>
              <a:gd name="connsiteX0-35" fmla="*/ 0 w 7525252"/>
              <a:gd name="connsiteY0-36" fmla="*/ 2773596 h 2784101"/>
              <a:gd name="connsiteX1-37" fmla="*/ 5526958 w 7525252"/>
              <a:gd name="connsiteY1-38" fmla="*/ 0 h 2784101"/>
              <a:gd name="connsiteX2-39" fmla="*/ 7525252 w 7525252"/>
              <a:gd name="connsiteY2-40" fmla="*/ 2784101 h 2784101"/>
              <a:gd name="connsiteX3-41" fmla="*/ 0 w 7525252"/>
              <a:gd name="connsiteY3-42" fmla="*/ 2773596 h 2784101"/>
              <a:gd name="connsiteX0-43" fmla="*/ 0 w 7525252"/>
              <a:gd name="connsiteY0-44" fmla="*/ 2386883 h 2397388"/>
              <a:gd name="connsiteX1-45" fmla="*/ 4738679 w 7525252"/>
              <a:gd name="connsiteY1-46" fmla="*/ 0 h 2397388"/>
              <a:gd name="connsiteX2-47" fmla="*/ 7525252 w 7525252"/>
              <a:gd name="connsiteY2-48" fmla="*/ 2397388 h 2397388"/>
              <a:gd name="connsiteX3-49" fmla="*/ 0 w 7525252"/>
              <a:gd name="connsiteY3-50" fmla="*/ 2386883 h 2397388"/>
              <a:gd name="connsiteX0-51" fmla="*/ 0 w 7659427"/>
              <a:gd name="connsiteY0-52" fmla="*/ 2386883 h 2397388"/>
              <a:gd name="connsiteX1-53" fmla="*/ 4872854 w 7659427"/>
              <a:gd name="connsiteY1-54" fmla="*/ 0 h 2397388"/>
              <a:gd name="connsiteX2-55" fmla="*/ 7659427 w 7659427"/>
              <a:gd name="connsiteY2-56" fmla="*/ 2397388 h 2397388"/>
              <a:gd name="connsiteX3-57" fmla="*/ 0 w 7659427"/>
              <a:gd name="connsiteY3-58" fmla="*/ 2386883 h 2397388"/>
              <a:gd name="connsiteX0-59" fmla="*/ 0 w 4872854"/>
              <a:gd name="connsiteY0-60" fmla="*/ 2386883 h 2386883"/>
              <a:gd name="connsiteX1-61" fmla="*/ 4872854 w 4872854"/>
              <a:gd name="connsiteY1-62" fmla="*/ 0 h 2386883"/>
              <a:gd name="connsiteX2-63" fmla="*/ 3231649 w 4872854"/>
              <a:gd name="connsiteY2-64" fmla="*/ 2386014 h 2386883"/>
              <a:gd name="connsiteX3-65" fmla="*/ 0 w 4872854"/>
              <a:gd name="connsiteY3-66" fmla="*/ 2386883 h 2386883"/>
            </a:gdLst>
            <a:ahLst/>
            <a:cxnLst>
              <a:cxn ang="0">
                <a:pos x="connsiteX0-1-1" y="connsiteY0-2-2"/>
              </a:cxn>
              <a:cxn ang="0">
                <a:pos x="connsiteX1-3-3" y="connsiteY1-4-4"/>
              </a:cxn>
              <a:cxn ang="0">
                <a:pos x="connsiteX2-5-5" y="connsiteY2-6-6"/>
              </a:cxn>
              <a:cxn ang="0">
                <a:pos x="connsiteX3-7-7" y="connsiteY3-8-8"/>
              </a:cxn>
            </a:cxnLst>
            <a:rect l="l" t="t" r="r" b="b"/>
            <a:pathLst>
              <a:path w="4872854" h="2386883">
                <a:moveTo>
                  <a:pt x="0" y="2386883"/>
                </a:moveTo>
                <a:lnTo>
                  <a:pt x="4872854" y="0"/>
                </a:lnTo>
                <a:lnTo>
                  <a:pt x="3231649" y="2386014"/>
                </a:lnTo>
                <a:lnTo>
                  <a:pt x="0" y="2386883"/>
                </a:lnTo>
                <a:close/>
              </a:path>
            </a:pathLst>
          </a:cu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zh-CN" altLang="en-US" sz="1705" dirty="0">
              <a:cs typeface="+mn-ea"/>
              <a:sym typeface="+mn-lt"/>
            </a:endParaRPr>
          </a:p>
        </p:txBody>
      </p:sp>
      <p:grpSp>
        <p:nvGrpSpPr>
          <p:cNvPr id="40" name="组合 39"/>
          <p:cNvGrpSpPr/>
          <p:nvPr/>
        </p:nvGrpSpPr>
        <p:grpSpPr>
          <a:xfrm>
            <a:off x="6899225" y="-18587"/>
            <a:ext cx="5325158" cy="6876585"/>
            <a:chOff x="5068712" y="9168"/>
            <a:chExt cx="4075566" cy="5157721"/>
          </a:xfrm>
        </p:grpSpPr>
        <p:sp>
          <p:nvSpPr>
            <p:cNvPr id="20" name="任意多边形 19"/>
            <p:cNvSpPr/>
            <p:nvPr/>
          </p:nvSpPr>
          <p:spPr>
            <a:xfrm rot="5400000" flipV="1">
              <a:off x="4527634" y="550246"/>
              <a:ext cx="5157721" cy="4075566"/>
            </a:xfrm>
            <a:custGeom>
              <a:avLst/>
              <a:gdLst>
                <a:gd name="connsiteX0" fmla="*/ 0 w 5157721"/>
                <a:gd name="connsiteY0" fmla="*/ 3381770 h 4680535"/>
                <a:gd name="connsiteX1" fmla="*/ 0 w 5157721"/>
                <a:gd name="connsiteY1" fmla="*/ 4680535 h 4680535"/>
                <a:gd name="connsiteX2" fmla="*/ 5157721 w 5157721"/>
                <a:gd name="connsiteY2" fmla="*/ 4673645 h 4680535"/>
                <a:gd name="connsiteX3" fmla="*/ 2419530 w 5157721"/>
                <a:gd name="connsiteY3" fmla="*/ 0 h 4680535"/>
              </a:gdLst>
              <a:ahLst/>
              <a:cxnLst>
                <a:cxn ang="0">
                  <a:pos x="connsiteX0" y="connsiteY0"/>
                </a:cxn>
                <a:cxn ang="0">
                  <a:pos x="connsiteX1" y="connsiteY1"/>
                </a:cxn>
                <a:cxn ang="0">
                  <a:pos x="connsiteX2" y="connsiteY2"/>
                </a:cxn>
                <a:cxn ang="0">
                  <a:pos x="connsiteX3" y="connsiteY3"/>
                </a:cxn>
              </a:cxnLst>
              <a:rect l="l" t="t" r="r" b="b"/>
              <a:pathLst>
                <a:path w="5157721" h="4680535">
                  <a:moveTo>
                    <a:pt x="0" y="3381770"/>
                  </a:moveTo>
                  <a:lnTo>
                    <a:pt x="0" y="4680535"/>
                  </a:lnTo>
                  <a:lnTo>
                    <a:pt x="5157721" y="4673645"/>
                  </a:lnTo>
                  <a:lnTo>
                    <a:pt x="2419530" y="0"/>
                  </a:ln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5" dirty="0">
                <a:cs typeface="+mn-ea"/>
                <a:sym typeface="+mn-lt"/>
              </a:endParaRPr>
            </a:p>
          </p:txBody>
        </p:sp>
        <p:sp>
          <p:nvSpPr>
            <p:cNvPr id="18" name="任意多边形 17"/>
            <p:cNvSpPr/>
            <p:nvPr/>
          </p:nvSpPr>
          <p:spPr>
            <a:xfrm rot="5400000" flipV="1">
              <a:off x="4684105" y="705498"/>
              <a:ext cx="5142562" cy="3777785"/>
            </a:xfrm>
            <a:custGeom>
              <a:avLst/>
              <a:gdLst>
                <a:gd name="connsiteX0" fmla="*/ 0 w 5157721"/>
                <a:gd name="connsiteY0" fmla="*/ 3381770 h 4680535"/>
                <a:gd name="connsiteX1" fmla="*/ 0 w 5157721"/>
                <a:gd name="connsiteY1" fmla="*/ 4680535 h 4680535"/>
                <a:gd name="connsiteX2" fmla="*/ 5157721 w 5157721"/>
                <a:gd name="connsiteY2" fmla="*/ 4673645 h 4680535"/>
                <a:gd name="connsiteX3" fmla="*/ 2419530 w 5157721"/>
                <a:gd name="connsiteY3" fmla="*/ 0 h 4680535"/>
              </a:gdLst>
              <a:ahLst/>
              <a:cxnLst>
                <a:cxn ang="0">
                  <a:pos x="connsiteX0" y="connsiteY0"/>
                </a:cxn>
                <a:cxn ang="0">
                  <a:pos x="connsiteX1" y="connsiteY1"/>
                </a:cxn>
                <a:cxn ang="0">
                  <a:pos x="connsiteX2" y="connsiteY2"/>
                </a:cxn>
                <a:cxn ang="0">
                  <a:pos x="connsiteX3" y="connsiteY3"/>
                </a:cxn>
              </a:cxnLst>
              <a:rect l="l" t="t" r="r" b="b"/>
              <a:pathLst>
                <a:path w="5157721" h="4680535">
                  <a:moveTo>
                    <a:pt x="0" y="3381770"/>
                  </a:moveTo>
                  <a:lnTo>
                    <a:pt x="0" y="4680535"/>
                  </a:lnTo>
                  <a:lnTo>
                    <a:pt x="5157721" y="4673645"/>
                  </a:lnTo>
                  <a:lnTo>
                    <a:pt x="2419530" y="0"/>
                  </a:lnTo>
                  <a:close/>
                </a:path>
              </a:pathLst>
            </a:custGeom>
            <a:blipFill dpi="0" rotWithShape="0">
              <a:blip r:embed="rId5"/>
              <a:srcRect/>
              <a:stretch>
                <a:fillRect l="-7000" t="-33000" r="-9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5" dirty="0">
                <a:cs typeface="+mn-ea"/>
                <a:sym typeface="+mn-lt"/>
              </a:endParaRPr>
            </a:p>
          </p:txBody>
        </p:sp>
      </p:grpSp>
      <p:sp>
        <p:nvSpPr>
          <p:cNvPr id="16" name="等腰三角形 4"/>
          <p:cNvSpPr/>
          <p:nvPr/>
        </p:nvSpPr>
        <p:spPr>
          <a:xfrm rot="10800000" flipV="1">
            <a:off x="6739965" y="3319730"/>
            <a:ext cx="5085005" cy="3552589"/>
          </a:xfrm>
          <a:custGeom>
            <a:avLst/>
            <a:gdLst>
              <a:gd name="connsiteX0" fmla="*/ 0 w 5032167"/>
              <a:gd name="connsiteY0" fmla="*/ 2318657 h 2318657"/>
              <a:gd name="connsiteX1" fmla="*/ 2516084 w 5032167"/>
              <a:gd name="connsiteY1" fmla="*/ 0 h 2318657"/>
              <a:gd name="connsiteX2" fmla="*/ 5032167 w 5032167"/>
              <a:gd name="connsiteY2" fmla="*/ 2318657 h 2318657"/>
              <a:gd name="connsiteX3" fmla="*/ 0 w 5032167"/>
              <a:gd name="connsiteY3" fmla="*/ 2318657 h 2318657"/>
              <a:gd name="connsiteX0-1" fmla="*/ 0 w 5495305"/>
              <a:gd name="connsiteY0-2" fmla="*/ 2318657 h 2318657"/>
              <a:gd name="connsiteX1-3" fmla="*/ 2979222 w 5495305"/>
              <a:gd name="connsiteY1-4" fmla="*/ 0 h 2318657"/>
              <a:gd name="connsiteX2-5" fmla="*/ 5495305 w 5495305"/>
              <a:gd name="connsiteY2-6" fmla="*/ 2318657 h 2318657"/>
              <a:gd name="connsiteX3-7" fmla="*/ 0 w 5495305"/>
              <a:gd name="connsiteY3-8" fmla="*/ 2318657 h 2318657"/>
              <a:gd name="connsiteX0-9" fmla="*/ 0 w 5697185"/>
              <a:gd name="connsiteY0-10" fmla="*/ 2318657 h 2318657"/>
              <a:gd name="connsiteX1-11" fmla="*/ 2979222 w 5697185"/>
              <a:gd name="connsiteY1-12" fmla="*/ 0 h 2318657"/>
              <a:gd name="connsiteX2-13" fmla="*/ 5697185 w 5697185"/>
              <a:gd name="connsiteY2-14" fmla="*/ 2318657 h 2318657"/>
              <a:gd name="connsiteX3-15" fmla="*/ 0 w 5697185"/>
              <a:gd name="connsiteY3-16" fmla="*/ 2318657 h 2318657"/>
              <a:gd name="connsiteX0-17" fmla="*/ 0 w 5697185"/>
              <a:gd name="connsiteY0-18" fmla="*/ 2164278 h 2164278"/>
              <a:gd name="connsiteX1-19" fmla="*/ 3258638 w 5697185"/>
              <a:gd name="connsiteY1-20" fmla="*/ 0 h 2164278"/>
              <a:gd name="connsiteX2-21" fmla="*/ 5697185 w 5697185"/>
              <a:gd name="connsiteY2-22" fmla="*/ 2164278 h 2164278"/>
              <a:gd name="connsiteX3-23" fmla="*/ 0 w 5697185"/>
              <a:gd name="connsiteY3-24" fmla="*/ 2164278 h 2164278"/>
              <a:gd name="connsiteX0-25" fmla="*/ 0 w 5753069"/>
              <a:gd name="connsiteY0-26" fmla="*/ 2176154 h 2176154"/>
              <a:gd name="connsiteX1-27" fmla="*/ 3314522 w 5753069"/>
              <a:gd name="connsiteY1-28" fmla="*/ 0 h 2176154"/>
              <a:gd name="connsiteX2-29" fmla="*/ 5753069 w 5753069"/>
              <a:gd name="connsiteY2-30" fmla="*/ 2164278 h 2176154"/>
              <a:gd name="connsiteX3-31" fmla="*/ 0 w 5753069"/>
              <a:gd name="connsiteY3-32" fmla="*/ 2176154 h 2176154"/>
              <a:gd name="connsiteX0-33" fmla="*/ 0 w 5794982"/>
              <a:gd name="connsiteY0-34" fmla="*/ 2176154 h 2188029"/>
              <a:gd name="connsiteX1-35" fmla="*/ 3314522 w 5794982"/>
              <a:gd name="connsiteY1-36" fmla="*/ 0 h 2188029"/>
              <a:gd name="connsiteX2-37" fmla="*/ 5794982 w 5794982"/>
              <a:gd name="connsiteY2-38" fmla="*/ 2188029 h 2188029"/>
              <a:gd name="connsiteX3-39" fmla="*/ 0 w 5794982"/>
              <a:gd name="connsiteY3-40" fmla="*/ 2176154 h 2188029"/>
              <a:gd name="connsiteX0-1-1" fmla="*/ 0 w 5794982"/>
              <a:gd name="connsiteY0-2-2" fmla="*/ 2872777 h 2884652"/>
              <a:gd name="connsiteX1-3-3" fmla="*/ 3969714 w 5794982"/>
              <a:gd name="connsiteY1-4-4" fmla="*/ 0 h 2884652"/>
              <a:gd name="connsiteX2-5-5" fmla="*/ 5794982 w 5794982"/>
              <a:gd name="connsiteY2-6-6" fmla="*/ 2884652 h 2884652"/>
              <a:gd name="connsiteX3-7-7" fmla="*/ 0 w 5794982"/>
              <a:gd name="connsiteY3-8-8" fmla="*/ 2872777 h 2884652"/>
              <a:gd name="connsiteX0-9-9" fmla="*/ 0 w 8220961"/>
              <a:gd name="connsiteY0-10-10" fmla="*/ 2872777 h 2884652"/>
              <a:gd name="connsiteX1-11-11" fmla="*/ 6395693 w 8220961"/>
              <a:gd name="connsiteY1-12-12" fmla="*/ 0 h 2884652"/>
              <a:gd name="connsiteX2-13-13" fmla="*/ 8220961 w 8220961"/>
              <a:gd name="connsiteY2-14-14" fmla="*/ 2884652 h 2884652"/>
              <a:gd name="connsiteX3-15-15" fmla="*/ 0 w 8220961"/>
              <a:gd name="connsiteY3-16-16" fmla="*/ 2872777 h 2884652"/>
              <a:gd name="connsiteX0-17-17" fmla="*/ 0 w 8220961"/>
              <a:gd name="connsiteY0-18-18" fmla="*/ 2785700 h 2797575"/>
              <a:gd name="connsiteX1-19-19" fmla="*/ 5386343 w 8220961"/>
              <a:gd name="connsiteY1-20-20" fmla="*/ 0 h 2797575"/>
              <a:gd name="connsiteX2-21-21" fmla="*/ 8220961 w 8220961"/>
              <a:gd name="connsiteY2-22-22" fmla="*/ 2797575 h 2797575"/>
              <a:gd name="connsiteX3-23-23" fmla="*/ 0 w 8220961"/>
              <a:gd name="connsiteY3-24-24" fmla="*/ 2785700 h 2797575"/>
              <a:gd name="connsiteX0-25-25" fmla="*/ 0 w 8645951"/>
              <a:gd name="connsiteY0-26-26" fmla="*/ 2785700 h 2797575"/>
              <a:gd name="connsiteX1-27-27" fmla="*/ 5811333 w 8645951"/>
              <a:gd name="connsiteY1-28-28" fmla="*/ 0 h 2797575"/>
              <a:gd name="connsiteX2-29-29" fmla="*/ 8645951 w 8645951"/>
              <a:gd name="connsiteY2-30-30" fmla="*/ 2797575 h 2797575"/>
              <a:gd name="connsiteX3-31-31" fmla="*/ 0 w 8645951"/>
              <a:gd name="connsiteY3-32-32" fmla="*/ 2785700 h 2797575"/>
              <a:gd name="connsiteX0-33-33" fmla="*/ 0 w 8645951"/>
              <a:gd name="connsiteY0-34-34" fmla="*/ 2730557 h 2742432"/>
              <a:gd name="connsiteX1-35-35" fmla="*/ 5659945 w 8645951"/>
              <a:gd name="connsiteY1-36-36" fmla="*/ 0 h 2742432"/>
              <a:gd name="connsiteX2-37-37" fmla="*/ 8645951 w 8645951"/>
              <a:gd name="connsiteY2-38-38" fmla="*/ 2742432 h 2742432"/>
              <a:gd name="connsiteX3-39-39" fmla="*/ 0 w 8645951"/>
              <a:gd name="connsiteY3-40-40" fmla="*/ 2730557 h 2742432"/>
              <a:gd name="connsiteX0-41" fmla="*/ 0 w 8645951"/>
              <a:gd name="connsiteY0-42" fmla="*/ 3254427 h 3266302"/>
              <a:gd name="connsiteX1-43" fmla="*/ 6736483 w 8645951"/>
              <a:gd name="connsiteY1-44" fmla="*/ 0 h 3266302"/>
              <a:gd name="connsiteX2-45" fmla="*/ 8645951 w 8645951"/>
              <a:gd name="connsiteY2-46" fmla="*/ 3266302 h 3266302"/>
              <a:gd name="connsiteX3-47" fmla="*/ 0 w 8645951"/>
              <a:gd name="connsiteY3-48" fmla="*/ 3254427 h 3266302"/>
              <a:gd name="connsiteX0-49" fmla="*/ 0 w 6736483"/>
              <a:gd name="connsiteY0-50" fmla="*/ 3254427 h 3266302"/>
              <a:gd name="connsiteX1-51" fmla="*/ 6736483 w 6736483"/>
              <a:gd name="connsiteY1-52" fmla="*/ 0 h 3266302"/>
              <a:gd name="connsiteX2-53" fmla="*/ 5046275 w 6736483"/>
              <a:gd name="connsiteY2-54" fmla="*/ 3266302 h 3266302"/>
              <a:gd name="connsiteX3-55" fmla="*/ 0 w 6736483"/>
              <a:gd name="connsiteY3-56" fmla="*/ 3254427 h 3266302"/>
            </a:gdLst>
            <a:ahLst/>
            <a:cxnLst>
              <a:cxn ang="0">
                <a:pos x="connsiteX0-1-1" y="connsiteY0-2-2"/>
              </a:cxn>
              <a:cxn ang="0">
                <a:pos x="connsiteX1-3-3" y="connsiteY1-4-4"/>
              </a:cxn>
              <a:cxn ang="0">
                <a:pos x="connsiteX2-5-5" y="connsiteY2-6-6"/>
              </a:cxn>
              <a:cxn ang="0">
                <a:pos x="connsiteX3-7-7" y="connsiteY3-8-8"/>
              </a:cxn>
            </a:cxnLst>
            <a:rect l="l" t="t" r="r" b="b"/>
            <a:pathLst>
              <a:path w="6736483" h="3266302">
                <a:moveTo>
                  <a:pt x="0" y="3254427"/>
                </a:moveTo>
                <a:lnTo>
                  <a:pt x="6736483" y="0"/>
                </a:lnTo>
                <a:lnTo>
                  <a:pt x="5046275" y="3266302"/>
                </a:lnTo>
                <a:lnTo>
                  <a:pt x="0" y="3254427"/>
                </a:lnTo>
                <a:close/>
              </a:path>
            </a:pathLst>
          </a:cu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cs typeface="+mn-ea"/>
              <a:sym typeface="+mn-lt"/>
            </a:endParaRPr>
          </a:p>
        </p:txBody>
      </p:sp>
      <p:sp>
        <p:nvSpPr>
          <p:cNvPr id="31" name="文本框 30"/>
          <p:cNvSpPr txBox="1"/>
          <p:nvPr/>
        </p:nvSpPr>
        <p:spPr>
          <a:xfrm>
            <a:off x="442209" y="2943308"/>
            <a:ext cx="7468214" cy="920750"/>
          </a:xfrm>
          <a:prstGeom prst="rect">
            <a:avLst/>
          </a:prstGeom>
          <a:noFill/>
        </p:spPr>
        <p:txBody>
          <a:bodyPr wrap="square" lIns="91435" tIns="45718" rIns="91435" bIns="45718" rtlCol="0">
            <a:spAutoFit/>
          </a:bodyPr>
          <a:lstStyle/>
          <a:p>
            <a:r>
              <a:rPr lang="zh-CN" altLang="en-US" sz="5400" b="1" spc="300" dirty="0" smtClean="0">
                <a:solidFill>
                  <a:schemeClr val="accent1"/>
                </a:solidFill>
                <a:latin typeface="微软雅黑" panose="020B0503020204020204" pitchFamily="34" charset="-122"/>
                <a:ea typeface="微软雅黑" panose="020B0503020204020204" pitchFamily="34" charset="-122"/>
                <a:cs typeface="+mn-ea"/>
                <a:sym typeface="+mn-lt"/>
              </a:rPr>
              <a:t>仓库数字化培训</a:t>
            </a:r>
            <a:endParaRPr lang="zh-CN" altLang="en-US" sz="5400" b="1" spc="300"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34" name="直接连接符 33"/>
          <p:cNvCxnSpPr/>
          <p:nvPr/>
        </p:nvCxnSpPr>
        <p:spPr>
          <a:xfrm>
            <a:off x="560115" y="4023830"/>
            <a:ext cx="5664828"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506327" y="4158300"/>
            <a:ext cx="5832722" cy="338426"/>
          </a:xfrm>
          <a:prstGeom prst="rect">
            <a:avLst/>
          </a:prstGeom>
          <a:noFill/>
        </p:spPr>
        <p:txBody>
          <a:bodyPr wrap="square" rtlCol="0">
            <a:spAutoFit/>
          </a:bodyPr>
          <a:lstStyle/>
          <a:p>
            <a:pPr algn="dist"/>
            <a:r>
              <a:rPr lang="zh-CN" altLang="en-US" sz="1600" spc="3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门店商品</a:t>
            </a:r>
            <a:r>
              <a:rPr lang="en-US" altLang="zh-CN" sz="1600" spc="3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a:t>
            </a:r>
            <a:r>
              <a:rPr lang="zh-CN" altLang="en-US" sz="1600" spc="3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仓库商品</a:t>
            </a:r>
            <a:r>
              <a:rPr lang="en-US" altLang="zh-CN" sz="1600" spc="3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a:t>
            </a:r>
            <a:r>
              <a:rPr lang="zh-CN" altLang="en-US" sz="1600" spc="3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出库</a:t>
            </a:r>
            <a:r>
              <a:rPr lang="en-US" altLang="zh-CN" sz="1600" spc="3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a:t>
            </a:r>
            <a:r>
              <a:rPr lang="zh-CN" altLang="en-US" sz="1600" spc="300" dirty="0" smtClean="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入库</a:t>
            </a:r>
            <a:endParaRPr lang="zh-CN" altLang="en-US" sz="1600" spc="300" dirty="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sp>
        <p:nvSpPr>
          <p:cNvPr id="6" name="直角三角形 5"/>
          <p:cNvSpPr/>
          <p:nvPr/>
        </p:nvSpPr>
        <p:spPr>
          <a:xfrm>
            <a:off x="335" y="4414299"/>
            <a:ext cx="7822771" cy="2446177"/>
          </a:xfrm>
          <a:prstGeom prst="r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nvGrpSpPr>
          <p:cNvPr id="13" name="组合 12"/>
          <p:cNvGrpSpPr/>
          <p:nvPr/>
        </p:nvGrpSpPr>
        <p:grpSpPr>
          <a:xfrm>
            <a:off x="860418" y="4868137"/>
            <a:ext cx="3313195" cy="1629317"/>
            <a:chOff x="609600" y="3669374"/>
            <a:chExt cx="2860102" cy="1406501"/>
          </a:xfrm>
        </p:grpSpPr>
        <p:grpSp>
          <p:nvGrpSpPr>
            <p:cNvPr id="12" name="组合 11"/>
            <p:cNvGrpSpPr/>
            <p:nvPr/>
          </p:nvGrpSpPr>
          <p:grpSpPr>
            <a:xfrm>
              <a:off x="609600" y="3669374"/>
              <a:ext cx="916237" cy="908782"/>
              <a:chOff x="818446" y="3717546"/>
              <a:chExt cx="916237" cy="908782"/>
            </a:xfrm>
          </p:grpSpPr>
          <p:sp>
            <p:nvSpPr>
              <p:cNvPr id="11" name="直角三角形 10"/>
              <p:cNvSpPr/>
              <p:nvPr/>
            </p:nvSpPr>
            <p:spPr>
              <a:xfrm flipH="1">
                <a:off x="1307855" y="3723578"/>
                <a:ext cx="241614" cy="77064"/>
              </a:xfrm>
              <a:custGeom>
                <a:avLst/>
                <a:gdLst>
                  <a:gd name="connsiteX0" fmla="*/ 0 w 284675"/>
                  <a:gd name="connsiteY0" fmla="*/ 201179 h 201179"/>
                  <a:gd name="connsiteX1" fmla="*/ 0 w 284675"/>
                  <a:gd name="connsiteY1" fmla="*/ 0 h 201179"/>
                  <a:gd name="connsiteX2" fmla="*/ 284675 w 284675"/>
                  <a:gd name="connsiteY2" fmla="*/ 201179 h 201179"/>
                  <a:gd name="connsiteX3" fmla="*/ 0 w 284675"/>
                  <a:gd name="connsiteY3" fmla="*/ 201179 h 201179"/>
                  <a:gd name="connsiteX0-1" fmla="*/ 10132 w 284675"/>
                  <a:gd name="connsiteY0-2" fmla="*/ 234108 h 234108"/>
                  <a:gd name="connsiteX1-3" fmla="*/ 0 w 284675"/>
                  <a:gd name="connsiteY1-4" fmla="*/ 0 h 234108"/>
                  <a:gd name="connsiteX2-5" fmla="*/ 284675 w 284675"/>
                  <a:gd name="connsiteY2-6" fmla="*/ 201179 h 234108"/>
                  <a:gd name="connsiteX3-7" fmla="*/ 10132 w 284675"/>
                  <a:gd name="connsiteY3-8" fmla="*/ 234108 h 234108"/>
                  <a:gd name="connsiteX0-9" fmla="*/ 48126 w 322669"/>
                  <a:gd name="connsiteY0-10" fmla="*/ 84663 h 84663"/>
                  <a:gd name="connsiteX1-11" fmla="*/ 0 w 322669"/>
                  <a:gd name="connsiteY1-12" fmla="*/ 0 h 84663"/>
                  <a:gd name="connsiteX2-13" fmla="*/ 322669 w 322669"/>
                  <a:gd name="connsiteY2-14" fmla="*/ 51734 h 84663"/>
                  <a:gd name="connsiteX3-15" fmla="*/ 48126 w 322669"/>
                  <a:gd name="connsiteY3-16" fmla="*/ 84663 h 84663"/>
                  <a:gd name="connsiteX0-17" fmla="*/ 48126 w 241614"/>
                  <a:gd name="connsiteY0-18" fmla="*/ 84663 h 84663"/>
                  <a:gd name="connsiteX1-19" fmla="*/ 0 w 241614"/>
                  <a:gd name="connsiteY1-20" fmla="*/ 0 h 84663"/>
                  <a:gd name="connsiteX2-21" fmla="*/ 241614 w 241614"/>
                  <a:gd name="connsiteY2-22" fmla="*/ 23871 h 84663"/>
                  <a:gd name="connsiteX3-23" fmla="*/ 48126 w 241614"/>
                  <a:gd name="connsiteY3-24" fmla="*/ 84663 h 84663"/>
                  <a:gd name="connsiteX0-25" fmla="*/ 63324 w 241614"/>
                  <a:gd name="connsiteY0-26" fmla="*/ 84663 h 84663"/>
                  <a:gd name="connsiteX1-27" fmla="*/ 0 w 241614"/>
                  <a:gd name="connsiteY1-28" fmla="*/ 0 h 84663"/>
                  <a:gd name="connsiteX2-29" fmla="*/ 241614 w 241614"/>
                  <a:gd name="connsiteY2-30" fmla="*/ 23871 h 84663"/>
                  <a:gd name="connsiteX3-31" fmla="*/ 63324 w 241614"/>
                  <a:gd name="connsiteY3-32" fmla="*/ 84663 h 84663"/>
                  <a:gd name="connsiteX0-33" fmla="*/ 63324 w 241614"/>
                  <a:gd name="connsiteY0-34" fmla="*/ 77064 h 77064"/>
                  <a:gd name="connsiteX1-35" fmla="*/ 0 w 241614"/>
                  <a:gd name="connsiteY1-36" fmla="*/ 0 h 77064"/>
                  <a:gd name="connsiteX2-37" fmla="*/ 241614 w 241614"/>
                  <a:gd name="connsiteY2-38" fmla="*/ 16272 h 77064"/>
                  <a:gd name="connsiteX3-39" fmla="*/ 63324 w 241614"/>
                  <a:gd name="connsiteY3-40" fmla="*/ 77064 h 77064"/>
                </a:gdLst>
                <a:ahLst/>
                <a:cxnLst>
                  <a:cxn ang="0">
                    <a:pos x="connsiteX0-1" y="connsiteY0-2"/>
                  </a:cxn>
                  <a:cxn ang="0">
                    <a:pos x="connsiteX1-3" y="connsiteY1-4"/>
                  </a:cxn>
                  <a:cxn ang="0">
                    <a:pos x="connsiteX2-5" y="connsiteY2-6"/>
                  </a:cxn>
                  <a:cxn ang="0">
                    <a:pos x="connsiteX3-7" y="connsiteY3-8"/>
                  </a:cxn>
                </a:cxnLst>
                <a:rect l="l" t="t" r="r" b="b"/>
                <a:pathLst>
                  <a:path w="241614" h="77064">
                    <a:moveTo>
                      <a:pt x="63324" y="77064"/>
                    </a:moveTo>
                    <a:lnTo>
                      <a:pt x="0" y="0"/>
                    </a:lnTo>
                    <a:lnTo>
                      <a:pt x="241614" y="16272"/>
                    </a:lnTo>
                    <a:lnTo>
                      <a:pt x="63324" y="7706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5" name="任意多边形 24"/>
              <p:cNvSpPr/>
              <p:nvPr/>
            </p:nvSpPr>
            <p:spPr>
              <a:xfrm>
                <a:off x="818446" y="3717546"/>
                <a:ext cx="916237" cy="908782"/>
              </a:xfrm>
              <a:custGeom>
                <a:avLst/>
                <a:gdLst>
                  <a:gd name="connsiteX0" fmla="*/ 727262 w 916237"/>
                  <a:gd name="connsiteY0" fmla="*/ 0 h 908782"/>
                  <a:gd name="connsiteX1" fmla="*/ 916237 w 916237"/>
                  <a:gd name="connsiteY1" fmla="*/ 59092 h 908782"/>
                  <a:gd name="connsiteX2" fmla="*/ 236264 w 916237"/>
                  <a:gd name="connsiteY2" fmla="*/ 908782 h 908782"/>
                  <a:gd name="connsiteX3" fmla="*/ 0 w 916237"/>
                  <a:gd name="connsiteY3" fmla="*/ 908782 h 908782"/>
                </a:gdLst>
                <a:ahLst/>
                <a:cxnLst>
                  <a:cxn ang="0">
                    <a:pos x="connsiteX0" y="connsiteY0"/>
                  </a:cxn>
                  <a:cxn ang="0">
                    <a:pos x="connsiteX1" y="connsiteY1"/>
                  </a:cxn>
                  <a:cxn ang="0">
                    <a:pos x="connsiteX2" y="connsiteY2"/>
                  </a:cxn>
                  <a:cxn ang="0">
                    <a:pos x="connsiteX3" y="connsiteY3"/>
                  </a:cxn>
                </a:cxnLst>
                <a:rect l="l" t="t" r="r" b="b"/>
                <a:pathLst>
                  <a:path w="916237" h="908782">
                    <a:moveTo>
                      <a:pt x="727262" y="0"/>
                    </a:moveTo>
                    <a:lnTo>
                      <a:pt x="916237" y="59092"/>
                    </a:lnTo>
                    <a:lnTo>
                      <a:pt x="236264" y="908782"/>
                    </a:lnTo>
                    <a:lnTo>
                      <a:pt x="0" y="908782"/>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p>
            </p:txBody>
          </p:sp>
        </p:grpSp>
        <p:grpSp>
          <p:nvGrpSpPr>
            <p:cNvPr id="30" name="组合 29"/>
            <p:cNvGrpSpPr/>
            <p:nvPr/>
          </p:nvGrpSpPr>
          <p:grpSpPr>
            <a:xfrm>
              <a:off x="1617021" y="3959462"/>
              <a:ext cx="916237" cy="908782"/>
              <a:chOff x="888094" y="3717545"/>
              <a:chExt cx="916237" cy="908782"/>
            </a:xfrm>
          </p:grpSpPr>
          <p:sp>
            <p:nvSpPr>
              <p:cNvPr id="32" name="直角三角形 10"/>
              <p:cNvSpPr/>
              <p:nvPr/>
            </p:nvSpPr>
            <p:spPr>
              <a:xfrm flipH="1">
                <a:off x="1377503" y="3723578"/>
                <a:ext cx="241614" cy="77064"/>
              </a:xfrm>
              <a:custGeom>
                <a:avLst/>
                <a:gdLst>
                  <a:gd name="connsiteX0" fmla="*/ 0 w 284675"/>
                  <a:gd name="connsiteY0" fmla="*/ 201179 h 201179"/>
                  <a:gd name="connsiteX1" fmla="*/ 0 w 284675"/>
                  <a:gd name="connsiteY1" fmla="*/ 0 h 201179"/>
                  <a:gd name="connsiteX2" fmla="*/ 284675 w 284675"/>
                  <a:gd name="connsiteY2" fmla="*/ 201179 h 201179"/>
                  <a:gd name="connsiteX3" fmla="*/ 0 w 284675"/>
                  <a:gd name="connsiteY3" fmla="*/ 201179 h 201179"/>
                  <a:gd name="connsiteX0-1" fmla="*/ 10132 w 284675"/>
                  <a:gd name="connsiteY0-2" fmla="*/ 234108 h 234108"/>
                  <a:gd name="connsiteX1-3" fmla="*/ 0 w 284675"/>
                  <a:gd name="connsiteY1-4" fmla="*/ 0 h 234108"/>
                  <a:gd name="connsiteX2-5" fmla="*/ 284675 w 284675"/>
                  <a:gd name="connsiteY2-6" fmla="*/ 201179 h 234108"/>
                  <a:gd name="connsiteX3-7" fmla="*/ 10132 w 284675"/>
                  <a:gd name="connsiteY3-8" fmla="*/ 234108 h 234108"/>
                  <a:gd name="connsiteX0-9" fmla="*/ 48126 w 322669"/>
                  <a:gd name="connsiteY0-10" fmla="*/ 84663 h 84663"/>
                  <a:gd name="connsiteX1-11" fmla="*/ 0 w 322669"/>
                  <a:gd name="connsiteY1-12" fmla="*/ 0 h 84663"/>
                  <a:gd name="connsiteX2-13" fmla="*/ 322669 w 322669"/>
                  <a:gd name="connsiteY2-14" fmla="*/ 51734 h 84663"/>
                  <a:gd name="connsiteX3-15" fmla="*/ 48126 w 322669"/>
                  <a:gd name="connsiteY3-16" fmla="*/ 84663 h 84663"/>
                  <a:gd name="connsiteX0-17" fmla="*/ 48126 w 241614"/>
                  <a:gd name="connsiteY0-18" fmla="*/ 84663 h 84663"/>
                  <a:gd name="connsiteX1-19" fmla="*/ 0 w 241614"/>
                  <a:gd name="connsiteY1-20" fmla="*/ 0 h 84663"/>
                  <a:gd name="connsiteX2-21" fmla="*/ 241614 w 241614"/>
                  <a:gd name="connsiteY2-22" fmla="*/ 23871 h 84663"/>
                  <a:gd name="connsiteX3-23" fmla="*/ 48126 w 241614"/>
                  <a:gd name="connsiteY3-24" fmla="*/ 84663 h 84663"/>
                  <a:gd name="connsiteX0-25" fmla="*/ 63324 w 241614"/>
                  <a:gd name="connsiteY0-26" fmla="*/ 84663 h 84663"/>
                  <a:gd name="connsiteX1-27" fmla="*/ 0 w 241614"/>
                  <a:gd name="connsiteY1-28" fmla="*/ 0 h 84663"/>
                  <a:gd name="connsiteX2-29" fmla="*/ 241614 w 241614"/>
                  <a:gd name="connsiteY2-30" fmla="*/ 23871 h 84663"/>
                  <a:gd name="connsiteX3-31" fmla="*/ 63324 w 241614"/>
                  <a:gd name="connsiteY3-32" fmla="*/ 84663 h 84663"/>
                  <a:gd name="connsiteX0-33" fmla="*/ 63324 w 241614"/>
                  <a:gd name="connsiteY0-34" fmla="*/ 77064 h 77064"/>
                  <a:gd name="connsiteX1-35" fmla="*/ 0 w 241614"/>
                  <a:gd name="connsiteY1-36" fmla="*/ 0 h 77064"/>
                  <a:gd name="connsiteX2-37" fmla="*/ 241614 w 241614"/>
                  <a:gd name="connsiteY2-38" fmla="*/ 16272 h 77064"/>
                  <a:gd name="connsiteX3-39" fmla="*/ 63324 w 241614"/>
                  <a:gd name="connsiteY3-40" fmla="*/ 77064 h 77064"/>
                </a:gdLst>
                <a:ahLst/>
                <a:cxnLst>
                  <a:cxn ang="0">
                    <a:pos x="connsiteX0-1" y="connsiteY0-2"/>
                  </a:cxn>
                  <a:cxn ang="0">
                    <a:pos x="connsiteX1-3" y="connsiteY1-4"/>
                  </a:cxn>
                  <a:cxn ang="0">
                    <a:pos x="connsiteX2-5" y="connsiteY2-6"/>
                  </a:cxn>
                  <a:cxn ang="0">
                    <a:pos x="connsiteX3-7" y="connsiteY3-8"/>
                  </a:cxn>
                </a:cxnLst>
                <a:rect l="l" t="t" r="r" b="b"/>
                <a:pathLst>
                  <a:path w="241614" h="77064">
                    <a:moveTo>
                      <a:pt x="63324" y="77064"/>
                    </a:moveTo>
                    <a:lnTo>
                      <a:pt x="0" y="0"/>
                    </a:lnTo>
                    <a:lnTo>
                      <a:pt x="241614" y="16272"/>
                    </a:lnTo>
                    <a:lnTo>
                      <a:pt x="63324" y="7706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33" name="任意多边形 32"/>
              <p:cNvSpPr/>
              <p:nvPr/>
            </p:nvSpPr>
            <p:spPr>
              <a:xfrm>
                <a:off x="888094" y="3717545"/>
                <a:ext cx="916237" cy="908782"/>
              </a:xfrm>
              <a:custGeom>
                <a:avLst/>
                <a:gdLst>
                  <a:gd name="connsiteX0" fmla="*/ 727262 w 916237"/>
                  <a:gd name="connsiteY0" fmla="*/ 0 h 908782"/>
                  <a:gd name="connsiteX1" fmla="*/ 916237 w 916237"/>
                  <a:gd name="connsiteY1" fmla="*/ 59092 h 908782"/>
                  <a:gd name="connsiteX2" fmla="*/ 236264 w 916237"/>
                  <a:gd name="connsiteY2" fmla="*/ 908782 h 908782"/>
                  <a:gd name="connsiteX3" fmla="*/ 0 w 916237"/>
                  <a:gd name="connsiteY3" fmla="*/ 908782 h 908782"/>
                </a:gdLst>
                <a:ahLst/>
                <a:cxnLst>
                  <a:cxn ang="0">
                    <a:pos x="connsiteX0" y="connsiteY0"/>
                  </a:cxn>
                  <a:cxn ang="0">
                    <a:pos x="connsiteX1" y="connsiteY1"/>
                  </a:cxn>
                  <a:cxn ang="0">
                    <a:pos x="connsiteX2" y="connsiteY2"/>
                  </a:cxn>
                  <a:cxn ang="0">
                    <a:pos x="connsiteX3" y="connsiteY3"/>
                  </a:cxn>
                </a:cxnLst>
                <a:rect l="l" t="t" r="r" b="b"/>
                <a:pathLst>
                  <a:path w="916237" h="908782">
                    <a:moveTo>
                      <a:pt x="727262" y="0"/>
                    </a:moveTo>
                    <a:lnTo>
                      <a:pt x="916237" y="59092"/>
                    </a:lnTo>
                    <a:lnTo>
                      <a:pt x="236264" y="908782"/>
                    </a:lnTo>
                    <a:lnTo>
                      <a:pt x="0" y="90878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p>
            </p:txBody>
          </p:sp>
        </p:grpSp>
        <p:grpSp>
          <p:nvGrpSpPr>
            <p:cNvPr id="35" name="组合 34"/>
            <p:cNvGrpSpPr/>
            <p:nvPr/>
          </p:nvGrpSpPr>
          <p:grpSpPr>
            <a:xfrm>
              <a:off x="2690560" y="4300141"/>
              <a:ext cx="779142" cy="775734"/>
              <a:chOff x="919681" y="3723578"/>
              <a:chExt cx="779142" cy="775734"/>
            </a:xfrm>
          </p:grpSpPr>
          <p:sp>
            <p:nvSpPr>
              <p:cNvPr id="36" name="直角三角形 10"/>
              <p:cNvSpPr/>
              <p:nvPr/>
            </p:nvSpPr>
            <p:spPr>
              <a:xfrm flipH="1">
                <a:off x="1307855" y="3723578"/>
                <a:ext cx="241614" cy="77064"/>
              </a:xfrm>
              <a:custGeom>
                <a:avLst/>
                <a:gdLst>
                  <a:gd name="connsiteX0" fmla="*/ 0 w 284675"/>
                  <a:gd name="connsiteY0" fmla="*/ 201179 h 201179"/>
                  <a:gd name="connsiteX1" fmla="*/ 0 w 284675"/>
                  <a:gd name="connsiteY1" fmla="*/ 0 h 201179"/>
                  <a:gd name="connsiteX2" fmla="*/ 284675 w 284675"/>
                  <a:gd name="connsiteY2" fmla="*/ 201179 h 201179"/>
                  <a:gd name="connsiteX3" fmla="*/ 0 w 284675"/>
                  <a:gd name="connsiteY3" fmla="*/ 201179 h 201179"/>
                  <a:gd name="connsiteX0-1" fmla="*/ 10132 w 284675"/>
                  <a:gd name="connsiteY0-2" fmla="*/ 234108 h 234108"/>
                  <a:gd name="connsiteX1-3" fmla="*/ 0 w 284675"/>
                  <a:gd name="connsiteY1-4" fmla="*/ 0 h 234108"/>
                  <a:gd name="connsiteX2-5" fmla="*/ 284675 w 284675"/>
                  <a:gd name="connsiteY2-6" fmla="*/ 201179 h 234108"/>
                  <a:gd name="connsiteX3-7" fmla="*/ 10132 w 284675"/>
                  <a:gd name="connsiteY3-8" fmla="*/ 234108 h 234108"/>
                  <a:gd name="connsiteX0-9" fmla="*/ 48126 w 322669"/>
                  <a:gd name="connsiteY0-10" fmla="*/ 84663 h 84663"/>
                  <a:gd name="connsiteX1-11" fmla="*/ 0 w 322669"/>
                  <a:gd name="connsiteY1-12" fmla="*/ 0 h 84663"/>
                  <a:gd name="connsiteX2-13" fmla="*/ 322669 w 322669"/>
                  <a:gd name="connsiteY2-14" fmla="*/ 51734 h 84663"/>
                  <a:gd name="connsiteX3-15" fmla="*/ 48126 w 322669"/>
                  <a:gd name="connsiteY3-16" fmla="*/ 84663 h 84663"/>
                  <a:gd name="connsiteX0-17" fmla="*/ 48126 w 241614"/>
                  <a:gd name="connsiteY0-18" fmla="*/ 84663 h 84663"/>
                  <a:gd name="connsiteX1-19" fmla="*/ 0 w 241614"/>
                  <a:gd name="connsiteY1-20" fmla="*/ 0 h 84663"/>
                  <a:gd name="connsiteX2-21" fmla="*/ 241614 w 241614"/>
                  <a:gd name="connsiteY2-22" fmla="*/ 23871 h 84663"/>
                  <a:gd name="connsiteX3-23" fmla="*/ 48126 w 241614"/>
                  <a:gd name="connsiteY3-24" fmla="*/ 84663 h 84663"/>
                  <a:gd name="connsiteX0-25" fmla="*/ 63324 w 241614"/>
                  <a:gd name="connsiteY0-26" fmla="*/ 84663 h 84663"/>
                  <a:gd name="connsiteX1-27" fmla="*/ 0 w 241614"/>
                  <a:gd name="connsiteY1-28" fmla="*/ 0 h 84663"/>
                  <a:gd name="connsiteX2-29" fmla="*/ 241614 w 241614"/>
                  <a:gd name="connsiteY2-30" fmla="*/ 23871 h 84663"/>
                  <a:gd name="connsiteX3-31" fmla="*/ 63324 w 241614"/>
                  <a:gd name="connsiteY3-32" fmla="*/ 84663 h 84663"/>
                  <a:gd name="connsiteX0-33" fmla="*/ 63324 w 241614"/>
                  <a:gd name="connsiteY0-34" fmla="*/ 77064 h 77064"/>
                  <a:gd name="connsiteX1-35" fmla="*/ 0 w 241614"/>
                  <a:gd name="connsiteY1-36" fmla="*/ 0 h 77064"/>
                  <a:gd name="connsiteX2-37" fmla="*/ 241614 w 241614"/>
                  <a:gd name="connsiteY2-38" fmla="*/ 16272 h 77064"/>
                  <a:gd name="connsiteX3-39" fmla="*/ 63324 w 241614"/>
                  <a:gd name="connsiteY3-40" fmla="*/ 77064 h 77064"/>
                </a:gdLst>
                <a:ahLst/>
                <a:cxnLst>
                  <a:cxn ang="0">
                    <a:pos x="connsiteX0-1" y="connsiteY0-2"/>
                  </a:cxn>
                  <a:cxn ang="0">
                    <a:pos x="connsiteX1-3" y="connsiteY1-4"/>
                  </a:cxn>
                  <a:cxn ang="0">
                    <a:pos x="connsiteX2-5" y="connsiteY2-6"/>
                  </a:cxn>
                  <a:cxn ang="0">
                    <a:pos x="connsiteX3-7" y="connsiteY3-8"/>
                  </a:cxn>
                </a:cxnLst>
                <a:rect l="l" t="t" r="r" b="b"/>
                <a:pathLst>
                  <a:path w="241614" h="77064">
                    <a:moveTo>
                      <a:pt x="63324" y="77064"/>
                    </a:moveTo>
                    <a:lnTo>
                      <a:pt x="0" y="0"/>
                    </a:lnTo>
                    <a:lnTo>
                      <a:pt x="241614" y="16272"/>
                    </a:lnTo>
                    <a:lnTo>
                      <a:pt x="63324" y="7706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37" name="任意多边形 36"/>
              <p:cNvSpPr/>
              <p:nvPr/>
            </p:nvSpPr>
            <p:spPr>
              <a:xfrm>
                <a:off x="919681" y="3726510"/>
                <a:ext cx="779142" cy="772802"/>
              </a:xfrm>
              <a:custGeom>
                <a:avLst/>
                <a:gdLst>
                  <a:gd name="connsiteX0" fmla="*/ 727262 w 916237"/>
                  <a:gd name="connsiteY0" fmla="*/ 0 h 908782"/>
                  <a:gd name="connsiteX1" fmla="*/ 916237 w 916237"/>
                  <a:gd name="connsiteY1" fmla="*/ 59092 h 908782"/>
                  <a:gd name="connsiteX2" fmla="*/ 236264 w 916237"/>
                  <a:gd name="connsiteY2" fmla="*/ 908782 h 908782"/>
                  <a:gd name="connsiteX3" fmla="*/ 0 w 916237"/>
                  <a:gd name="connsiteY3" fmla="*/ 908782 h 908782"/>
                </a:gdLst>
                <a:ahLst/>
                <a:cxnLst>
                  <a:cxn ang="0">
                    <a:pos x="connsiteX0" y="connsiteY0"/>
                  </a:cxn>
                  <a:cxn ang="0">
                    <a:pos x="connsiteX1" y="connsiteY1"/>
                  </a:cxn>
                  <a:cxn ang="0">
                    <a:pos x="connsiteX2" y="connsiteY2"/>
                  </a:cxn>
                  <a:cxn ang="0">
                    <a:pos x="connsiteX3" y="connsiteY3"/>
                  </a:cxn>
                </a:cxnLst>
                <a:rect l="l" t="t" r="r" b="b"/>
                <a:pathLst>
                  <a:path w="916237" h="908782">
                    <a:moveTo>
                      <a:pt x="727262" y="0"/>
                    </a:moveTo>
                    <a:lnTo>
                      <a:pt x="916237" y="59092"/>
                    </a:lnTo>
                    <a:lnTo>
                      <a:pt x="236264" y="908782"/>
                    </a:lnTo>
                    <a:lnTo>
                      <a:pt x="0" y="908782"/>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grpSp>
      <p:sp>
        <p:nvSpPr>
          <p:cNvPr id="29" name="矩形 28"/>
          <p:cNvSpPr/>
          <p:nvPr/>
        </p:nvSpPr>
        <p:spPr>
          <a:xfrm>
            <a:off x="2027434" y="1738094"/>
            <a:ext cx="4224404" cy="1025218"/>
          </a:xfrm>
          <a:prstGeom prst="rect">
            <a:avLst/>
          </a:prstGeom>
          <a:noFill/>
          <a:ln>
            <a:solidFill>
              <a:srgbClr val="8FAA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38" name="矩形 37"/>
          <p:cNvSpPr/>
          <p:nvPr/>
        </p:nvSpPr>
        <p:spPr>
          <a:xfrm>
            <a:off x="2191497" y="1712094"/>
            <a:ext cx="4060340" cy="1077218"/>
          </a:xfrm>
          <a:prstGeom prst="rect">
            <a:avLst/>
          </a:prstGeom>
        </p:spPr>
        <p:txBody>
          <a:bodyPr wrap="square">
            <a:spAutoFit/>
          </a:bodyPr>
          <a:lstStyle/>
          <a:p>
            <a:r>
              <a:rPr lang="en-US" altLang="zh-CN" sz="6400" spc="800" dirty="0" smtClean="0">
                <a:solidFill>
                  <a:schemeClr val="accent1"/>
                </a:solidFill>
                <a:latin typeface="Impact" panose="020B0806030902050204" pitchFamily="34" charset="0"/>
              </a:rPr>
              <a:t>TRAINING</a:t>
            </a:r>
            <a:endParaRPr lang="zh-CN" altLang="en-US" sz="6400" spc="800" dirty="0">
              <a:solidFill>
                <a:schemeClr val="accent1"/>
              </a:solidFill>
              <a:latin typeface="Impact" panose="020B0806030902050204" pitchFamily="34" charset="0"/>
            </a:endParaRPr>
          </a:p>
        </p:txBody>
      </p:sp>
      <p:sp>
        <p:nvSpPr>
          <p:cNvPr id="46" name="文本框 45"/>
          <p:cNvSpPr txBox="1"/>
          <p:nvPr/>
        </p:nvSpPr>
        <p:spPr>
          <a:xfrm>
            <a:off x="469317" y="504319"/>
            <a:ext cx="1237931"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2400" b="1" spc="300" dirty="0">
                <a:solidFill>
                  <a:schemeClr val="accent1"/>
                </a:solidFill>
                <a:latin typeface="微软雅黑" panose="020B0503020204020204" pitchFamily="34" charset="-122"/>
                <a:ea typeface="微软雅黑" panose="020B0503020204020204" pitchFamily="34" charset="-122"/>
                <a:sym typeface="思源黑体" panose="020B0500000000000000" pitchFamily="34" charset="-122"/>
              </a:rPr>
              <a:t>LOGO</a:t>
            </a:r>
            <a:endParaRPr lang="zh-CN" altLang="en-US" sz="2400" b="1" spc="300" dirty="0">
              <a:solidFill>
                <a:schemeClr val="accent1"/>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49" name="任意多边形 19"/>
          <p:cNvSpPr/>
          <p:nvPr/>
        </p:nvSpPr>
        <p:spPr>
          <a:xfrm rot="5400000" flipV="1">
            <a:off x="6146687" y="775714"/>
            <a:ext cx="6876585" cy="5325158"/>
          </a:xfrm>
          <a:custGeom>
            <a:avLst/>
            <a:gdLst>
              <a:gd name="connsiteX0" fmla="*/ 0 w 5157721"/>
              <a:gd name="connsiteY0" fmla="*/ 3381770 h 4680535"/>
              <a:gd name="connsiteX1" fmla="*/ 0 w 5157721"/>
              <a:gd name="connsiteY1" fmla="*/ 4680535 h 4680535"/>
              <a:gd name="connsiteX2" fmla="*/ 5157721 w 5157721"/>
              <a:gd name="connsiteY2" fmla="*/ 4673645 h 4680535"/>
              <a:gd name="connsiteX3" fmla="*/ 2419530 w 5157721"/>
              <a:gd name="connsiteY3" fmla="*/ 0 h 4680535"/>
            </a:gdLst>
            <a:ahLst/>
            <a:cxnLst>
              <a:cxn ang="0">
                <a:pos x="connsiteX0" y="connsiteY0"/>
              </a:cxn>
              <a:cxn ang="0">
                <a:pos x="connsiteX1" y="connsiteY1"/>
              </a:cxn>
              <a:cxn ang="0">
                <a:pos x="connsiteX2" y="connsiteY2"/>
              </a:cxn>
              <a:cxn ang="0">
                <a:pos x="connsiteX3" y="connsiteY3"/>
              </a:cxn>
            </a:cxnLst>
            <a:rect l="l" t="t" r="r" b="b"/>
            <a:pathLst>
              <a:path w="5157721" h="4680535">
                <a:moveTo>
                  <a:pt x="0" y="3381770"/>
                </a:moveTo>
                <a:lnTo>
                  <a:pt x="0" y="4680535"/>
                </a:lnTo>
                <a:lnTo>
                  <a:pt x="5157721" y="4673645"/>
                </a:lnTo>
                <a:lnTo>
                  <a:pt x="2419530" y="0"/>
                </a:lnTo>
                <a:close/>
              </a:path>
            </a:pathLst>
          </a:custGeom>
          <a:solidFill>
            <a:srgbClr val="4472C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05" dirty="0">
              <a:cs typeface="+mn-ea"/>
              <a:sym typeface="+mn-lt"/>
            </a:endParaRPr>
          </a:p>
        </p:txBody>
      </p:sp>
      <p:pic>
        <p:nvPicPr>
          <p:cNvPr id="2" name="空灵小清新安静舒缓mp3.mp3" descr="空灵小清新安静舒缓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54322" y="-1403936"/>
            <a:ext cx="812800" cy="812800"/>
          </a:xfrm>
          <a:prstGeom prst="rect">
            <a:avLst/>
          </a:prstGeom>
        </p:spPr>
      </p:pic>
      <p:sp>
        <p:nvSpPr>
          <p:cNvPr id="3" name="文本框 2"/>
          <p:cNvSpPr txBox="1"/>
          <p:nvPr/>
        </p:nvSpPr>
        <p:spPr>
          <a:xfrm>
            <a:off x="8250429" y="6304731"/>
            <a:ext cx="1165704" cy="338554"/>
          </a:xfrm>
          <a:prstGeom prst="rect">
            <a:avLst/>
          </a:prstGeom>
          <a:noFill/>
        </p:spPr>
        <p:txBody>
          <a:bodyPr wrap="none" rtlCol="0">
            <a:spAutoFit/>
          </a:bodyPr>
          <a:lstStyle/>
          <a:p>
            <a:r>
              <a:rPr kumimoji="1" lang="en-US" altLang="zh-CN" sz="1600" spc="300" dirty="0" smtClean="0">
                <a:solidFill>
                  <a:srgbClr val="4472C4"/>
                </a:solidFill>
                <a:latin typeface="微软雅黑" panose="020B0503020204020204" pitchFamily="34" charset="-122"/>
                <a:ea typeface="微软雅黑" panose="020B0503020204020204" pitchFamily="34" charset="-122"/>
              </a:rPr>
              <a:t>@</a:t>
            </a:r>
            <a:r>
              <a:rPr kumimoji="1" lang="zh-CN" altLang="en-US" sz="1600" spc="300" dirty="0" smtClean="0">
                <a:solidFill>
                  <a:srgbClr val="4472C4"/>
                </a:solidFill>
                <a:latin typeface="微软雅黑" panose="020B0503020204020204" pitchFamily="34" charset="-122"/>
                <a:ea typeface="微软雅黑" panose="020B0503020204020204" pitchFamily="34" charset="-122"/>
              </a:rPr>
              <a:t>技术部</a:t>
            </a:r>
            <a:endParaRPr kumimoji="1" lang="zh-CN" altLang="en-US" sz="1600" spc="300" dirty="0">
              <a:solidFill>
                <a:srgbClr val="4472C4"/>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创建供应商</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95410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点击左侧“商品”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-&gt; “</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供应商商品管理</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菜单；</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点击顶部</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“关联商品”按钮；</a:t>
            </a: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649" y="1781847"/>
            <a:ext cx="5993560" cy="4375894"/>
          </a:xfrm>
          <a:prstGeom prst="rect">
            <a:avLst/>
          </a:prstGeom>
        </p:spPr>
      </p:pic>
    </p:spTree>
    <p:extLst>
      <p:ext uri="{BB962C8B-B14F-4D97-AF65-F5344CB8AC3E}">
        <p14:creationId xmlns:p14="http://schemas.microsoft.com/office/powerpoint/2010/main" val="1340474675"/>
      </p:ext>
    </p:extLst>
  </p:cSld>
  <p:clrMapOvr>
    <a:masterClrMapping/>
  </p:clrMapOvr>
  <p:transition spd="slow" advTm="0">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创建供应商</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458202"/>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选择相应的供应商</a:t>
            </a: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975" y="1781847"/>
            <a:ext cx="5280908" cy="4375894"/>
          </a:xfrm>
          <a:prstGeom prst="rect">
            <a:avLst/>
          </a:prstGeom>
        </p:spPr>
      </p:pic>
    </p:spTree>
    <p:extLst>
      <p:ext uri="{BB962C8B-B14F-4D97-AF65-F5344CB8AC3E}">
        <p14:creationId xmlns:p14="http://schemas.microsoft.com/office/powerpoint/2010/main" val="3205870040"/>
      </p:ext>
    </p:extLst>
  </p:cSld>
  <p:clrMapOvr>
    <a:masterClrMapping/>
  </p:clrMapOvr>
  <p:transition spd="slow" advTm="0">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创建供应商</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458202"/>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选择商品</a:t>
            </a: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77" y="2108131"/>
            <a:ext cx="6831104" cy="3723326"/>
          </a:xfrm>
          <a:prstGeom prst="rect">
            <a:avLst/>
          </a:prstGeom>
        </p:spPr>
      </p:pic>
    </p:spTree>
    <p:extLst>
      <p:ext uri="{BB962C8B-B14F-4D97-AF65-F5344CB8AC3E}">
        <p14:creationId xmlns:p14="http://schemas.microsoft.com/office/powerpoint/2010/main" val="1111628931"/>
      </p:ext>
    </p:extLst>
  </p:cSld>
  <p:clrMapOvr>
    <a:masterClrMapping/>
  </p:clrMapOvr>
  <p:transition spd="slow" advTm="0">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创建供应商</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523220"/>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选择商品，选择完成</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后点击</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“确认”按钮</a:t>
            </a: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77" y="2108131"/>
            <a:ext cx="6831104" cy="3723326"/>
          </a:xfrm>
          <a:prstGeom prst="rect">
            <a:avLst/>
          </a:prstGeom>
        </p:spPr>
      </p:pic>
    </p:spTree>
    <p:extLst>
      <p:ext uri="{BB962C8B-B14F-4D97-AF65-F5344CB8AC3E}">
        <p14:creationId xmlns:p14="http://schemas.microsoft.com/office/powerpoint/2010/main" val="2742796700"/>
      </p:ext>
    </p:extLst>
  </p:cSld>
  <p:clrMapOvr>
    <a:masterClrMapping/>
  </p:clrMapOvr>
  <p:transition spd="slow" advTm="0">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创建供应商</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1384995"/>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这里确认商品，如果还需要加入可以点击左上角的“添加商品”继续添加。添加完成后点击“提交”保存。</a:t>
            </a: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77" y="2446716"/>
            <a:ext cx="6831104" cy="3046155"/>
          </a:xfrm>
          <a:prstGeom prst="rect">
            <a:avLst/>
          </a:prstGeom>
        </p:spPr>
      </p:pic>
    </p:spTree>
    <p:extLst>
      <p:ext uri="{BB962C8B-B14F-4D97-AF65-F5344CB8AC3E}">
        <p14:creationId xmlns:p14="http://schemas.microsoft.com/office/powerpoint/2010/main" val="631555261"/>
      </p:ext>
    </p:extLst>
  </p:cSld>
  <p:clrMapOvr>
    <a:masterClrMapping/>
  </p:clrMapOvr>
  <p:transition spd="slow" advTm="0">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3" y="308839"/>
            <a:ext cx="5804871"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普通常规</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2612638"/>
          </a:xfrm>
          <a:prstGeom prst="rect">
            <a:avLst/>
          </a:prstGeom>
          <a:noFill/>
        </p:spPr>
        <p:txBody>
          <a:bodyPr wrap="square">
            <a:spAutoFit/>
          </a:bodyPr>
          <a:lstStyle/>
          <a:p>
            <a:pPr lvl="0">
              <a:lnSpc>
                <a:spcPct val="200000"/>
              </a:lnSpc>
              <a:defRPr/>
            </a:pP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在左侧菜单栏‘商品资料’处进入，点击新增，填写普通商品基本信息，所有带红色‘*’的框都必须选择填写。例如：条码、品名、分类、售价、进价、封面图等。设置好了，就点击顶部是否启用。</a:t>
            </a:r>
            <a:r>
              <a:rPr lang="zh-CN" altLang="en-US" sz="1400" b="1"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（注意：此商品条码需严格与仓库同一商品编码保持一致，入库时同步库存使用）</a:t>
            </a:r>
            <a:endParaRPr kumimoji="0" lang="zh-CN"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95" y="2277841"/>
            <a:ext cx="6691065" cy="3383907"/>
          </a:xfrm>
          <a:prstGeom prst="rect">
            <a:avLst/>
          </a:prstGeom>
        </p:spPr>
      </p:pic>
    </p:spTree>
  </p:cSld>
  <p:clrMapOvr>
    <a:masterClrMapping/>
  </p:clrMapOvr>
  <p:transition spd="slow" advTm="0">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3" y="308839"/>
            <a:ext cx="5804871"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普通常规</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131997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所有</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称重商品需打开‘商品拓展信息’开关，设置主单位为‘公斤’，再滚动到下面，找到‘是否称重’开关打开</a:t>
            </a:r>
            <a:endParaRPr kumimoji="0" lang="zh-CN"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61" y="2277841"/>
            <a:ext cx="6670134" cy="3383907"/>
          </a:xfrm>
          <a:prstGeom prst="rect">
            <a:avLst/>
          </a:prstGeom>
        </p:spPr>
      </p:pic>
    </p:spTree>
  </p:cSld>
  <p:clrMapOvr>
    <a:masterClrMapping/>
  </p:clrMapOvr>
  <p:transition spd="slow" advTm="0">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3" y="308839"/>
            <a:ext cx="5804871"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普通常规</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2245360"/>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如果</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是肉类需要传秤的，找到‘是否传秤’开关打开，并且需在‘称编码</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(PLU)’</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处填写</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4</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位数字（唯一对应），且每个商品的称编码是唯一的，不能重复，后面的‘计价方式’按需求选择 计重</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计数。 这样在肉秤处是输入称编码</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(PLU)</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打印条码。</a:t>
            </a:r>
            <a:endParaRPr kumimoji="0" lang="zh-CN"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23" y="2277841"/>
            <a:ext cx="6656409" cy="3383907"/>
          </a:xfrm>
          <a:prstGeom prst="rect">
            <a:avLst/>
          </a:prstGeom>
        </p:spPr>
      </p:pic>
    </p:spTree>
  </p:cSld>
  <p:clrMapOvr>
    <a:masterClrMapping/>
  </p:clrMapOvr>
  <p:transition spd="slow" advTm="0">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3" y="308839"/>
            <a:ext cx="5804871"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普通常规</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95410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提交</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保存后，即完成了普通常规商品建档。同时，系统也会提示是否同步到其他门</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店</a:t>
            </a:r>
            <a:endParaRPr kumimoji="0" lang="zh-CN"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23" y="2462863"/>
            <a:ext cx="6656409" cy="3013863"/>
          </a:xfrm>
          <a:prstGeom prst="rect">
            <a:avLst/>
          </a:prstGeom>
        </p:spPr>
      </p:pic>
    </p:spTree>
  </p:cSld>
  <p:clrMapOvr>
    <a:masterClrMapping/>
  </p:clrMapOvr>
  <p:transition spd="slow" advTm="0">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3" y="308839"/>
            <a:ext cx="5804871"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普通常规</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523220"/>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按</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需求选择需要同步的内容信息。</a:t>
            </a:r>
            <a:endParaRPr kumimoji="0" lang="zh-CN"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35" y="2277841"/>
            <a:ext cx="6708385" cy="3383907"/>
          </a:xfrm>
          <a:prstGeom prst="rect">
            <a:avLst/>
          </a:prstGeom>
        </p:spPr>
      </p:pic>
    </p:spTree>
  </p:cSld>
  <p:clrMapOvr>
    <a:masterClrMapping/>
  </p:clrMapOvr>
  <p:transition spd="slow" advTm="0">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形状 1"/>
          <p:cNvSpPr/>
          <p:nvPr/>
        </p:nvSpPr>
        <p:spPr>
          <a:xfrm>
            <a:off x="5523448" y="-2405"/>
            <a:ext cx="1309838" cy="6860406"/>
          </a:xfrm>
          <a:custGeom>
            <a:avLst/>
            <a:gdLst>
              <a:gd name="connsiteX0" fmla="*/ 22 w 1309838"/>
              <a:gd name="connsiteY0" fmla="*/ 0 h 7154563"/>
              <a:gd name="connsiteX1" fmla="*/ 1285125 w 1309838"/>
              <a:gd name="connsiteY1" fmla="*/ 1556952 h 7154563"/>
              <a:gd name="connsiteX2" fmla="*/ 22 w 1309838"/>
              <a:gd name="connsiteY2" fmla="*/ 2631990 h 7154563"/>
              <a:gd name="connsiteX3" fmla="*/ 1309838 w 1309838"/>
              <a:gd name="connsiteY3" fmla="*/ 3669957 h 7154563"/>
              <a:gd name="connsiteX4" fmla="*/ 22 w 1309838"/>
              <a:gd name="connsiteY4" fmla="*/ 4609071 h 7154563"/>
              <a:gd name="connsiteX5" fmla="*/ 1272768 w 1309838"/>
              <a:gd name="connsiteY5" fmla="*/ 5758249 h 7154563"/>
              <a:gd name="connsiteX6" fmla="*/ 61806 w 1309838"/>
              <a:gd name="connsiteY6" fmla="*/ 7154563 h 7154563"/>
              <a:gd name="connsiteX7" fmla="*/ 61806 w 1309838"/>
              <a:gd name="connsiteY7" fmla="*/ 7154563 h 715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9838" h="7154563">
                <a:moveTo>
                  <a:pt x="22" y="0"/>
                </a:moveTo>
                <a:cubicBezTo>
                  <a:pt x="642573" y="559143"/>
                  <a:pt x="1285125" y="1118287"/>
                  <a:pt x="1285125" y="1556952"/>
                </a:cubicBezTo>
                <a:cubicBezTo>
                  <a:pt x="1285125" y="1995617"/>
                  <a:pt x="-4097" y="2279823"/>
                  <a:pt x="22" y="2631990"/>
                </a:cubicBezTo>
                <a:cubicBezTo>
                  <a:pt x="4141" y="2984157"/>
                  <a:pt x="1309838" y="3340444"/>
                  <a:pt x="1309838" y="3669957"/>
                </a:cubicBezTo>
                <a:cubicBezTo>
                  <a:pt x="1309838" y="3999470"/>
                  <a:pt x="6200" y="4261022"/>
                  <a:pt x="22" y="4609071"/>
                </a:cubicBezTo>
                <a:cubicBezTo>
                  <a:pt x="-6156" y="4957120"/>
                  <a:pt x="1262471" y="5334000"/>
                  <a:pt x="1272768" y="5758249"/>
                </a:cubicBezTo>
                <a:cubicBezTo>
                  <a:pt x="1283065" y="6182498"/>
                  <a:pt x="61806" y="7154563"/>
                  <a:pt x="61806" y="7154563"/>
                </a:cubicBezTo>
                <a:lnTo>
                  <a:pt x="61806" y="7154563"/>
                </a:lnTo>
              </a:path>
            </a:pathLst>
          </a:custGeom>
          <a:noFill/>
          <a:ln>
            <a:solidFill>
              <a:srgbClr val="8FAAD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剪去对角的矩形 9"/>
          <p:cNvSpPr/>
          <p:nvPr/>
        </p:nvSpPr>
        <p:spPr>
          <a:xfrm>
            <a:off x="0" y="-2406"/>
            <a:ext cx="4616809" cy="6860406"/>
          </a:xfrm>
          <a:prstGeom prst="snip2DiagRect">
            <a:avLst>
              <a:gd name="adj1" fmla="val 0"/>
              <a:gd name="adj2" fmla="val 5000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椭圆 80"/>
          <p:cNvSpPr/>
          <p:nvPr/>
        </p:nvSpPr>
        <p:spPr>
          <a:xfrm>
            <a:off x="6454667" y="879212"/>
            <a:ext cx="628294" cy="616286"/>
          </a:xfrm>
          <a:prstGeom prst="ellipse">
            <a:avLst/>
          </a:prstGeom>
          <a:solidFill>
            <a:srgbClr val="8FAAD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1</a:t>
            </a:r>
            <a:endParaRPr lang="zh-CN" altLang="en-US" sz="16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2" name="文本框 81"/>
          <p:cNvSpPr txBox="1"/>
          <p:nvPr/>
        </p:nvSpPr>
        <p:spPr>
          <a:xfrm>
            <a:off x="6003964" y="2171338"/>
            <a:ext cx="3911693" cy="461665"/>
          </a:xfrm>
          <a:prstGeom prst="rect">
            <a:avLst/>
          </a:prstGeom>
          <a:noFill/>
        </p:spPr>
        <p:txBody>
          <a:bodyPr wrap="square" rtlCol="0">
            <a:spAutoFit/>
          </a:bodyPr>
          <a:lstStyle/>
          <a:p>
            <a:r>
              <a:rPr lang="zh-CN" altLang="en-US" sz="2400" b="1" spc="300" dirty="0" smtClean="0">
                <a:latin typeface="微软雅黑" panose="020B0503020204020204" pitchFamily="34" charset="-122"/>
                <a:ea typeface="微软雅黑" panose="020B0503020204020204" pitchFamily="34" charset="-122"/>
                <a:cs typeface="+mn-ea"/>
                <a:sym typeface="+mn-lt"/>
              </a:rPr>
              <a:t>商品建档管理</a:t>
            </a:r>
            <a:endParaRPr lang="zh-CN" altLang="en-US" sz="2400" b="1" spc="300" dirty="0">
              <a:latin typeface="微软雅黑" panose="020B0503020204020204" pitchFamily="34" charset="-122"/>
              <a:ea typeface="微软雅黑" panose="020B0503020204020204" pitchFamily="34" charset="-122"/>
              <a:cs typeface="+mn-ea"/>
              <a:sym typeface="+mn-lt"/>
            </a:endParaRPr>
          </a:p>
        </p:txBody>
      </p:sp>
      <p:sp>
        <p:nvSpPr>
          <p:cNvPr id="97" name="椭圆 96"/>
          <p:cNvSpPr/>
          <p:nvPr/>
        </p:nvSpPr>
        <p:spPr>
          <a:xfrm>
            <a:off x="5234654" y="2096162"/>
            <a:ext cx="628294" cy="61628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2</a:t>
            </a:r>
            <a:endParaRPr lang="zh-CN" altLang="en-US" sz="16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1" name="椭圆 100"/>
          <p:cNvSpPr/>
          <p:nvPr/>
        </p:nvSpPr>
        <p:spPr>
          <a:xfrm>
            <a:off x="6454667" y="3237716"/>
            <a:ext cx="628294" cy="616286"/>
          </a:xfrm>
          <a:prstGeom prst="ellipse">
            <a:avLst/>
          </a:prstGeom>
          <a:solidFill>
            <a:srgbClr val="8FAAD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3</a:t>
            </a:r>
            <a:endParaRPr lang="zh-CN" altLang="en-US" sz="16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5" name="椭圆 104"/>
          <p:cNvSpPr/>
          <p:nvPr/>
        </p:nvSpPr>
        <p:spPr>
          <a:xfrm>
            <a:off x="5255911" y="4322629"/>
            <a:ext cx="628294" cy="61628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4</a:t>
            </a:r>
            <a:endParaRPr lang="zh-CN" altLang="en-US" sz="16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8" name="平行四边形 117"/>
          <p:cNvSpPr/>
          <p:nvPr/>
        </p:nvSpPr>
        <p:spPr>
          <a:xfrm flipH="1">
            <a:off x="-30037" y="1900509"/>
            <a:ext cx="4666723" cy="3047950"/>
          </a:xfrm>
          <a:prstGeom prst="parallelogram">
            <a:avLst>
              <a:gd name="adj" fmla="val 15001"/>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2" name="组合 111"/>
          <p:cNvGrpSpPr/>
          <p:nvPr/>
        </p:nvGrpSpPr>
        <p:grpSpPr>
          <a:xfrm>
            <a:off x="824525" y="3010870"/>
            <a:ext cx="4004399" cy="1036986"/>
            <a:chOff x="2537334" y="1123671"/>
            <a:chExt cx="4004399" cy="1036986"/>
          </a:xfrm>
        </p:grpSpPr>
        <p:sp>
          <p:nvSpPr>
            <p:cNvPr id="113" name="文本框 112"/>
            <p:cNvSpPr txBox="1"/>
            <p:nvPr/>
          </p:nvSpPr>
          <p:spPr>
            <a:xfrm>
              <a:off x="2537334" y="1123671"/>
              <a:ext cx="1859073" cy="829945"/>
            </a:xfrm>
            <a:prstGeom prst="rect">
              <a:avLst/>
            </a:prstGeom>
            <a:noFill/>
          </p:spPr>
          <p:txBody>
            <a:bodyPr wrap="square" rtlCol="0">
              <a:spAutoFit/>
            </a:bodyPr>
            <a:lstStyle>
              <a:defPPr>
                <a:defRPr lang="zh-CN"/>
              </a:defPPr>
              <a:lvl1pPr>
                <a:defRPr sz="4800">
                  <a:latin typeface="Noto Sans S Chinese Bold" panose="020B0800000000000000" pitchFamily="34" charset="-122"/>
                  <a:ea typeface="Noto Sans S Chinese Bold" panose="020B0800000000000000" pitchFamily="34" charset="-122"/>
                </a:defRPr>
              </a:lvl1pPr>
            </a:lstStyle>
            <a:p>
              <a:pPr algn="dist"/>
              <a:r>
                <a:rPr lang="zh-CN" altLang="en-US" b="1" spc="600" dirty="0">
                  <a:solidFill>
                    <a:srgbClr val="4472C4"/>
                  </a:solidFill>
                  <a:latin typeface="微软雅黑" panose="020B0503020204020204" pitchFamily="34" charset="-122"/>
                  <a:ea typeface="微软雅黑" panose="020B0503020204020204" pitchFamily="34" charset="-122"/>
                  <a:cs typeface="汉仪旗黑-60简" panose="00020600040101010101" charset="-122"/>
                  <a:sym typeface="思源黑体" panose="020B0500000000000000" pitchFamily="34" charset="-122"/>
                </a:rPr>
                <a:t>目录</a:t>
              </a:r>
            </a:p>
          </p:txBody>
        </p:sp>
        <p:sp>
          <p:nvSpPr>
            <p:cNvPr id="114" name="文本框 113"/>
            <p:cNvSpPr txBox="1"/>
            <p:nvPr/>
          </p:nvSpPr>
          <p:spPr>
            <a:xfrm>
              <a:off x="4618521" y="1206998"/>
              <a:ext cx="1923212" cy="953659"/>
            </a:xfrm>
            <a:prstGeom prst="rect">
              <a:avLst/>
            </a:prstGeom>
            <a:noFill/>
          </p:spPr>
          <p:txBody>
            <a:bodyPr wrap="square" rtlCol="0">
              <a:spAutoFit/>
            </a:bodyPr>
            <a:lstStyle>
              <a:defPPr>
                <a:defRPr lang="zh-CN"/>
              </a:defPPr>
              <a:lvl1pPr>
                <a:defRPr sz="6000">
                  <a:solidFill>
                    <a:srgbClr val="B30D19"/>
                  </a:solidFill>
                  <a:latin typeface="Noto Sans S Chinese Bold" panose="020B0800000000000000" pitchFamily="34" charset="-122"/>
                  <a:ea typeface="Noto Sans S Chinese Bold" panose="020B0800000000000000" pitchFamily="34" charset="-122"/>
                </a:defRPr>
              </a:lvl1pPr>
            </a:lstStyle>
            <a:p>
              <a:pPr>
                <a:lnSpc>
                  <a:spcPct val="120000"/>
                </a:lnSpc>
              </a:pPr>
              <a:r>
                <a:rPr lang="en-US" altLang="zh-CN" sz="1600" spc="300" dirty="0">
                  <a:solidFill>
                    <a:srgbClr val="4472C4"/>
                  </a:solidFill>
                  <a:latin typeface="微软雅黑" panose="020B0503020204020204" pitchFamily="34" charset="-122"/>
                  <a:ea typeface="微软雅黑" panose="020B0503020204020204" pitchFamily="34" charset="-122"/>
                  <a:sym typeface="思源黑体" panose="020B0500000000000000" pitchFamily="34" charset="-122"/>
                </a:rPr>
                <a:t>CON</a:t>
              </a:r>
            </a:p>
            <a:p>
              <a:pPr>
                <a:lnSpc>
                  <a:spcPct val="120000"/>
                </a:lnSpc>
              </a:pPr>
              <a:r>
                <a:rPr lang="en-US" altLang="zh-CN" sz="1600" spc="300" dirty="0">
                  <a:solidFill>
                    <a:srgbClr val="4472C4"/>
                  </a:solidFill>
                  <a:latin typeface="微软雅黑" panose="020B0503020204020204" pitchFamily="34" charset="-122"/>
                  <a:ea typeface="微软雅黑" panose="020B0503020204020204" pitchFamily="34" charset="-122"/>
                  <a:sym typeface="思源黑体" panose="020B0500000000000000" pitchFamily="34" charset="-122"/>
                </a:rPr>
                <a:t>TENTS</a:t>
              </a:r>
            </a:p>
            <a:p>
              <a:pPr>
                <a:lnSpc>
                  <a:spcPct val="120000"/>
                </a:lnSpc>
              </a:pPr>
              <a:endParaRPr lang="en-US" altLang="zh-CN" sz="1600" spc="300" dirty="0">
                <a:solidFill>
                  <a:srgbClr val="DBE4F4"/>
                </a:solidFill>
                <a:latin typeface="微软雅黑" panose="020B0503020204020204" pitchFamily="34" charset="-122"/>
                <a:ea typeface="微软雅黑" panose="020B0503020204020204" pitchFamily="34" charset="-122"/>
                <a:sym typeface="思源黑体" panose="020B0500000000000000" pitchFamily="34" charset="-122"/>
              </a:endParaRPr>
            </a:p>
          </p:txBody>
        </p:sp>
        <p:cxnSp>
          <p:nvCxnSpPr>
            <p:cNvPr id="115" name="直接连接符 4"/>
            <p:cNvCxnSpPr/>
            <p:nvPr/>
          </p:nvCxnSpPr>
          <p:spPr>
            <a:xfrm flipV="1">
              <a:off x="4503983" y="1233096"/>
              <a:ext cx="0" cy="6291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文本框 75"/>
          <p:cNvSpPr txBox="1"/>
          <p:nvPr/>
        </p:nvSpPr>
        <p:spPr>
          <a:xfrm>
            <a:off x="637568" y="1319566"/>
            <a:ext cx="2305951" cy="369332"/>
          </a:xfrm>
          <a:prstGeom prst="rect">
            <a:avLst/>
          </a:prstGeom>
          <a:noFill/>
        </p:spPr>
        <p:txBody>
          <a:bodyPr wrap="square">
            <a:spAutoFit/>
          </a:bodyPr>
          <a:lstStyle/>
          <a:p>
            <a:pPr algn="dist"/>
            <a:r>
              <a:rPr lang="zh-CN" altLang="en-US" b="1" dirty="0">
                <a:solidFill>
                  <a:srgbClr val="DBE4F4"/>
                </a:solidFill>
                <a:latin typeface="微软雅黑" panose="020B0503020204020204" pitchFamily="34" charset="-122"/>
                <a:ea typeface="微软雅黑" panose="020B0503020204020204" pitchFamily="34" charset="-122"/>
              </a:rPr>
              <a:t>FINANCIAL</a:t>
            </a:r>
          </a:p>
        </p:txBody>
      </p:sp>
      <p:sp>
        <p:nvSpPr>
          <p:cNvPr id="25" name="文本框 24"/>
          <p:cNvSpPr txBox="1"/>
          <p:nvPr/>
        </p:nvSpPr>
        <p:spPr>
          <a:xfrm>
            <a:off x="7211816" y="3315026"/>
            <a:ext cx="3911693" cy="461665"/>
          </a:xfrm>
          <a:prstGeom prst="rect">
            <a:avLst/>
          </a:prstGeom>
          <a:noFill/>
        </p:spPr>
        <p:txBody>
          <a:bodyPr wrap="square" rtlCol="0">
            <a:spAutoFit/>
          </a:bodyPr>
          <a:lstStyle/>
          <a:p>
            <a:r>
              <a:rPr lang="zh-CN" altLang="en-US" sz="2400" b="1" spc="300" dirty="0" smtClean="0">
                <a:latin typeface="微软雅黑" panose="020B0503020204020204" pitchFamily="34" charset="-122"/>
                <a:ea typeface="微软雅黑" panose="020B0503020204020204" pitchFamily="34" charset="-122"/>
                <a:cs typeface="+mn-ea"/>
                <a:sym typeface="+mn-lt"/>
              </a:rPr>
              <a:t>仓库商品采购、入库</a:t>
            </a:r>
            <a:endParaRPr lang="zh-CN" altLang="en-US" sz="2400" b="1" spc="300" dirty="0">
              <a:latin typeface="微软雅黑" panose="020B0503020204020204" pitchFamily="34" charset="-122"/>
              <a:ea typeface="微软雅黑" panose="020B0503020204020204" pitchFamily="34" charset="-122"/>
              <a:cs typeface="+mn-ea"/>
              <a:sym typeface="+mn-lt"/>
            </a:endParaRPr>
          </a:p>
        </p:txBody>
      </p:sp>
      <p:sp>
        <p:nvSpPr>
          <p:cNvPr id="26" name="文本框 25"/>
          <p:cNvSpPr txBox="1"/>
          <p:nvPr/>
        </p:nvSpPr>
        <p:spPr>
          <a:xfrm>
            <a:off x="6003964" y="4346806"/>
            <a:ext cx="3911693" cy="461665"/>
          </a:xfrm>
          <a:prstGeom prst="rect">
            <a:avLst/>
          </a:prstGeom>
          <a:noFill/>
        </p:spPr>
        <p:txBody>
          <a:bodyPr wrap="square" rtlCol="0">
            <a:spAutoFit/>
          </a:bodyPr>
          <a:lstStyle/>
          <a:p>
            <a:r>
              <a:rPr lang="zh-CN" altLang="en-US" sz="2400" b="1" spc="300" dirty="0" smtClean="0">
                <a:latin typeface="微软雅黑" panose="020B0503020204020204" pitchFamily="34" charset="-122"/>
                <a:ea typeface="微软雅黑" panose="020B0503020204020204" pitchFamily="34" charset="-122"/>
                <a:cs typeface="+mn-ea"/>
                <a:sym typeface="+mn-lt"/>
              </a:rPr>
              <a:t>仓库商品分拣、配送</a:t>
            </a:r>
            <a:endParaRPr lang="zh-CN" altLang="en-US" sz="2400" b="1" spc="300" dirty="0">
              <a:latin typeface="微软雅黑" panose="020B0503020204020204" pitchFamily="34" charset="-122"/>
              <a:ea typeface="微软雅黑" panose="020B0503020204020204" pitchFamily="34" charset="-122"/>
              <a:cs typeface="+mn-ea"/>
              <a:sym typeface="+mn-lt"/>
            </a:endParaRPr>
          </a:p>
        </p:txBody>
      </p:sp>
      <p:sp>
        <p:nvSpPr>
          <p:cNvPr id="20" name="文本框 19"/>
          <p:cNvSpPr txBox="1"/>
          <p:nvPr/>
        </p:nvSpPr>
        <p:spPr>
          <a:xfrm>
            <a:off x="7211816" y="988602"/>
            <a:ext cx="3911693" cy="461665"/>
          </a:xfrm>
          <a:prstGeom prst="rect">
            <a:avLst/>
          </a:prstGeom>
          <a:noFill/>
        </p:spPr>
        <p:txBody>
          <a:bodyPr wrap="square" rtlCol="0">
            <a:spAutoFit/>
          </a:bodyPr>
          <a:lstStyle/>
          <a:p>
            <a:r>
              <a:rPr lang="zh-CN" altLang="en-US" sz="2400" b="1" spc="300" dirty="0" smtClean="0">
                <a:latin typeface="微软雅黑" panose="020B0503020204020204" pitchFamily="34" charset="-122"/>
                <a:ea typeface="微软雅黑" panose="020B0503020204020204" pitchFamily="34" charset="-122"/>
                <a:cs typeface="+mn-ea"/>
                <a:sym typeface="+mn-lt"/>
              </a:rPr>
              <a:t>系统简介</a:t>
            </a:r>
            <a:endParaRPr lang="zh-CN" altLang="en-US" sz="2400" b="1" spc="30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3" y="308839"/>
            <a:ext cx="5804871"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普通常规</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131997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对</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已经创建好了的商品，还未同步到其他门店的，也可以点击顶部的‘复制到</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按钮，可以选择复制到其他门店。</a:t>
            </a:r>
            <a:endParaRPr kumimoji="0" lang="zh-CN"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91" y="2277841"/>
            <a:ext cx="6722275" cy="3383907"/>
          </a:xfrm>
          <a:prstGeom prst="rect">
            <a:avLst/>
          </a:prstGeom>
        </p:spPr>
      </p:pic>
    </p:spTree>
  </p:cSld>
  <p:clrMapOvr>
    <a:masterClrMapping/>
  </p:clrMapOvr>
  <p:transition spd="slow" advTm="0">
    <p:comb/>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肉类分割</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3970318"/>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肉类</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分割设置（适用商品：猪肉、牛肉等）</a:t>
            </a:r>
          </a:p>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适用</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场景：进货一批白条猪肉，设置为原材料，即为总库存。按照不同的部位进行分割成排骨、五花肉、梅花肉等，以各自不同的价格销售，卖出排骨后，系统只减少原材料白条猪的库存，分割后的商品无</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库存；</a:t>
            </a:r>
            <a:endPar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先</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创建一个分类，命名为‘原材料’，用来对后面新增加原材料商品进行归类。原材料分类可点‘操作’设置为前台收银端不</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可见；</a:t>
            </a:r>
            <a:endPar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91" y="2318083"/>
            <a:ext cx="6722275" cy="3303423"/>
          </a:xfrm>
          <a:prstGeom prst="rect">
            <a:avLst/>
          </a:prstGeom>
        </p:spPr>
      </p:pic>
    </p:spTree>
  </p:cSld>
  <p:clrMapOvr>
    <a:masterClrMapping/>
  </p:clrMapOvr>
  <p:transition spd="slow" advTm="0">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1750864"/>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新增</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一个商品，将它当作原材料，商品品名填写为‘白条猪’，分类选择‘原材料’，主单位选择‘千克’，按创建普通常规商品规则填写设置完后，提交保存。</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35" y="2318083"/>
            <a:ext cx="6552187" cy="3303423"/>
          </a:xfrm>
          <a:prstGeom prst="rect">
            <a:avLst/>
          </a:prstGeom>
        </p:spPr>
      </p:pic>
      <p:sp>
        <p:nvSpPr>
          <p:cNvPr id="12" name="文本框 11"/>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肉类分割</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131997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新增</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分割后的商品，如：排骨、猪肉等，分类选择‘猪肉’，主单位选择‘千克’，按创建普通常规商品规则填写设置完后，提交保存。</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70" y="2318083"/>
            <a:ext cx="6528517" cy="3303423"/>
          </a:xfrm>
          <a:prstGeom prst="rect">
            <a:avLst/>
          </a:prstGeom>
        </p:spPr>
      </p:pic>
      <p:sp>
        <p:nvSpPr>
          <p:cNvPr id="11" name="文本框 10"/>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肉类分割</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2181751"/>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左侧菜单，进入原材料配置，找到刚刚创建的排骨、猪肉两个商品，点击配置，在右侧框里面点击‘</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添加原材料’，在弹出的商品查找框里，搜索找到‘白条猪’商品，点击添加到配方，检查匹配的数量为</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千克排骨等于</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千克白条猪。</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70" y="2318944"/>
            <a:ext cx="6528517" cy="3301700"/>
          </a:xfrm>
          <a:prstGeom prst="rect">
            <a:avLst/>
          </a:prstGeom>
        </p:spPr>
      </p:pic>
      <p:sp>
        <p:nvSpPr>
          <p:cNvPr id="11" name="文本框 10"/>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肉类分割</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1384995"/>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弹出的商品查找框里，搜索找到‘白条猪’商品，点击添加到配方，检查匹配的数量为</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千克排骨等于</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千克白条猪。</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06" y="2140214"/>
            <a:ext cx="6717327" cy="3659162"/>
          </a:xfrm>
          <a:prstGeom prst="rect">
            <a:avLst/>
          </a:prstGeom>
        </p:spPr>
      </p:pic>
      <p:sp>
        <p:nvSpPr>
          <p:cNvPr id="12" name="文本框 11"/>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肉类分割</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889090"/>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再</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勾选下方选项‘配方用于销售’，提交保存。即完成设置，售卖排骨等就会减少白条猪主库存。</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06" y="2304502"/>
            <a:ext cx="6717327" cy="3330586"/>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肉类分割</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889090"/>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再</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勾选下方选项‘配方用于销售’，提交保存。即完成设置，售卖排骨等就会减少白条猪主库存。</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06" y="2304502"/>
            <a:ext cx="6717327" cy="3330586"/>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肉类分割</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3970318"/>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水果</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分级设置（适用商品：苹果，土豆等）</a:t>
            </a:r>
          </a:p>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适用</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场景：根据商品不同品质级别，用不同价格销售。例如：进货一批苹果，设置为原材料，即为总库存。再按不同品质分级为，精品苹果、普通苹果、次果，分别设置不同售价。卖出相应苹果后，，系统只减少原材料苹果的库存，分级后的商品无</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库存</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先</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创建一个分类，命名为‘原材料’，用来对后面新增加原材料商品进行归类。原材料分类可点操作设置为前台收银端不可见。</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06" y="2367836"/>
            <a:ext cx="6717327" cy="3203918"/>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水果</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分级</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1750864"/>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新增</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一个商品，将它当作原材料，商品品名填写为‘苹果（原材料）’，分类选择‘原材料’，主单位选择‘千克’，按创建普通常规商品规则填写设置完后，提交保存。</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06" y="2377371"/>
            <a:ext cx="6717327" cy="3184848"/>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水果</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分级</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0663001" y="566983"/>
            <a:ext cx="1102022" cy="2770417"/>
            <a:chOff x="10979249" y="401862"/>
            <a:chExt cx="1102022" cy="2770417"/>
          </a:xfrm>
        </p:grpSpPr>
        <p:sp>
          <p:nvSpPr>
            <p:cNvPr id="11" name="文本框 10"/>
            <p:cNvSpPr txBox="1"/>
            <p:nvPr/>
          </p:nvSpPr>
          <p:spPr>
            <a:xfrm>
              <a:off x="11650384" y="401862"/>
              <a:ext cx="430887" cy="2770417"/>
            </a:xfrm>
            <a:prstGeom prst="rect">
              <a:avLst/>
            </a:prstGeom>
            <a:noFill/>
          </p:spPr>
          <p:txBody>
            <a:bodyPr vert="eaVert" wrap="square">
              <a:spAutoFit/>
            </a:bodyPr>
            <a:lstStyle/>
            <a:p>
              <a:pPr>
                <a:lnSpc>
                  <a:spcPct val="200000"/>
                </a:lnSpc>
              </a:pPr>
              <a:r>
                <a:rPr lang="en-US" altLang="zh-CN" sz="800" spc="800" dirty="0">
                  <a:solidFill>
                    <a:schemeClr val="accent1"/>
                  </a:solidFill>
                  <a:latin typeface="Impact" panose="020B0806030902050204" pitchFamily="34" charset="0"/>
                </a:rPr>
                <a:t>TRAINING</a:t>
              </a:r>
              <a:endParaRPr lang="zh-CN" altLang="en-US" sz="700" b="1" spc="300" dirty="0">
                <a:solidFill>
                  <a:srgbClr val="4472C4"/>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10979249" y="437772"/>
              <a:ext cx="391219" cy="343655"/>
              <a:chOff x="356798" y="2384426"/>
              <a:chExt cx="391219" cy="343655"/>
            </a:xfrm>
            <a:solidFill>
              <a:schemeClr val="bg1"/>
            </a:solidFill>
          </p:grpSpPr>
          <p:sp>
            <p:nvSpPr>
              <p:cNvPr id="13" name="任意多边形: 形状 12"/>
              <p:cNvSpPr/>
              <p:nvPr/>
            </p:nvSpPr>
            <p:spPr>
              <a:xfrm>
                <a:off x="356798" y="2384426"/>
                <a:ext cx="175365" cy="343655"/>
              </a:xfrm>
              <a:custGeom>
                <a:avLst/>
                <a:gdLst/>
                <a:ahLst/>
                <a:cxnLst/>
                <a:rect l="l" t="t" r="r" b="b"/>
                <a:pathLst>
                  <a:path w="175365" h="343655">
                    <a:moveTo>
                      <a:pt x="2846" y="0"/>
                    </a:moveTo>
                    <a:lnTo>
                      <a:pt x="172237" y="0"/>
                    </a:lnTo>
                    <a:cubicBezTo>
                      <a:pt x="183592" y="129019"/>
                      <a:pt x="164040" y="243570"/>
                      <a:pt x="113580" y="343655"/>
                    </a:cubicBezTo>
                    <a:lnTo>
                      <a:pt x="0" y="343655"/>
                    </a:lnTo>
                    <a:cubicBezTo>
                      <a:pt x="36478" y="278622"/>
                      <a:pt x="59826" y="219054"/>
                      <a:pt x="70042" y="164951"/>
                    </a:cubicBezTo>
                    <a:lnTo>
                      <a:pt x="2846" y="164951"/>
                    </a:lnTo>
                    <a:lnTo>
                      <a:pt x="2846" y="0"/>
                    </a:ln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4472C4"/>
                  </a:solidFill>
                </a:endParaRPr>
              </a:p>
            </p:txBody>
          </p:sp>
          <p:sp>
            <p:nvSpPr>
              <p:cNvPr id="14" name="任意多边形: 形状 13"/>
              <p:cNvSpPr/>
              <p:nvPr/>
            </p:nvSpPr>
            <p:spPr>
              <a:xfrm>
                <a:off x="574098" y="2385860"/>
                <a:ext cx="173919" cy="342221"/>
              </a:xfrm>
              <a:custGeom>
                <a:avLst/>
                <a:gdLst/>
                <a:ahLst/>
                <a:cxnLst/>
                <a:rect l="l" t="t" r="r" b="b"/>
                <a:pathLst>
                  <a:path w="173919" h="342221">
                    <a:moveTo>
                      <a:pt x="2847" y="0"/>
                    </a:moveTo>
                    <a:lnTo>
                      <a:pt x="170781" y="0"/>
                    </a:lnTo>
                    <a:cubicBezTo>
                      <a:pt x="182151" y="127106"/>
                      <a:pt x="162629" y="241180"/>
                      <a:pt x="112214" y="342221"/>
                    </a:cubicBezTo>
                    <a:lnTo>
                      <a:pt x="0" y="342221"/>
                    </a:lnTo>
                    <a:cubicBezTo>
                      <a:pt x="36479" y="278114"/>
                      <a:pt x="59827" y="218546"/>
                      <a:pt x="70043" y="163517"/>
                    </a:cubicBezTo>
                    <a:lnTo>
                      <a:pt x="2847" y="163517"/>
                    </a:lnTo>
                    <a:lnTo>
                      <a:pt x="2847" y="0"/>
                    </a:ln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4472C4"/>
                  </a:solidFill>
                </a:endParaRPr>
              </a:p>
            </p:txBody>
          </p:sp>
        </p:grpSp>
      </p:grpSp>
      <p:sp>
        <p:nvSpPr>
          <p:cNvPr id="16" name="文本框 15"/>
          <p:cNvSpPr txBox="1"/>
          <p:nvPr/>
        </p:nvSpPr>
        <p:spPr>
          <a:xfrm>
            <a:off x="1428816" y="2993636"/>
            <a:ext cx="8780970" cy="923330"/>
          </a:xfrm>
          <a:prstGeom prst="rect">
            <a:avLst/>
          </a:prstGeom>
          <a:noFill/>
        </p:spPr>
        <p:txBody>
          <a:bodyPr wrap="square" rtlCol="0">
            <a:spAutoFit/>
          </a:bodyPr>
          <a:lstStyle/>
          <a:p>
            <a:r>
              <a:rPr lang="zh-CN" altLang="en-US" sz="5400" b="1" spc="300" dirty="0" smtClean="0">
                <a:latin typeface="微软雅黑" panose="020B0503020204020204" pitchFamily="34" charset="-122"/>
                <a:ea typeface="微软雅黑" panose="020B0503020204020204" pitchFamily="34" charset="-122"/>
                <a:cs typeface="+mn-ea"/>
                <a:sym typeface="+mn-lt"/>
              </a:rPr>
              <a:t>系统简介</a:t>
            </a:r>
            <a:endParaRPr lang="zh-CN" altLang="en-US" sz="5400" b="1" spc="300" dirty="0">
              <a:latin typeface="微软雅黑" panose="020B0503020204020204" pitchFamily="34" charset="-122"/>
              <a:ea typeface="微软雅黑" panose="020B0503020204020204" pitchFamily="34" charset="-122"/>
              <a:cs typeface="+mn-ea"/>
              <a:sym typeface="+mn-lt"/>
            </a:endParaRPr>
          </a:p>
        </p:txBody>
      </p:sp>
      <p:grpSp>
        <p:nvGrpSpPr>
          <p:cNvPr id="24" name="组合 23"/>
          <p:cNvGrpSpPr/>
          <p:nvPr/>
        </p:nvGrpSpPr>
        <p:grpSpPr>
          <a:xfrm>
            <a:off x="932531" y="1957036"/>
            <a:ext cx="4209648" cy="831191"/>
            <a:chOff x="-873321" y="2233153"/>
            <a:chExt cx="4209648" cy="831191"/>
          </a:xfrm>
        </p:grpSpPr>
        <p:sp>
          <p:nvSpPr>
            <p:cNvPr id="23" name="矩形: 圆角 22"/>
            <p:cNvSpPr/>
            <p:nvPr/>
          </p:nvSpPr>
          <p:spPr>
            <a:xfrm flipV="1">
              <a:off x="-244876" y="3000070"/>
              <a:ext cx="3581203" cy="64274"/>
            </a:xfrm>
            <a:prstGeom prst="roundRect">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873321" y="2233153"/>
              <a:ext cx="2671281" cy="707886"/>
            </a:xfrm>
            <a:prstGeom prst="rect">
              <a:avLst/>
            </a:prstGeom>
            <a:noFill/>
          </p:spPr>
          <p:txBody>
            <a:bodyPr wrap="square" rtlCol="0">
              <a:spAutoFit/>
            </a:bodyPr>
            <a:lstStyle/>
            <a:p>
              <a:pPr algn="ctr"/>
              <a:r>
                <a:rPr lang="en-US" altLang="zh-CN" sz="4000" b="1" spc="300" dirty="0">
                  <a:solidFill>
                    <a:srgbClr val="4472C4"/>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PART</a:t>
              </a:r>
              <a:endParaRPr lang="zh-CN" altLang="zh-CN" sz="4000" b="1" spc="300" dirty="0">
                <a:solidFill>
                  <a:srgbClr val="4472C4"/>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p:txBody>
        </p:sp>
      </p:grpSp>
      <p:sp>
        <p:nvSpPr>
          <p:cNvPr id="18" name="文本框 12"/>
          <p:cNvSpPr txBox="1"/>
          <p:nvPr/>
        </p:nvSpPr>
        <p:spPr>
          <a:xfrm>
            <a:off x="1443725" y="4067697"/>
            <a:ext cx="8324450" cy="457818"/>
          </a:xfrm>
          <a:prstGeom prst="rect">
            <a:avLst/>
          </a:prstGeom>
          <a:noFill/>
        </p:spPr>
        <p:txBody>
          <a:bodyPr wrap="square" rtlCol="0">
            <a:spAutoFit/>
          </a:bodyPr>
          <a:lstStyle>
            <a:defPPr>
              <a:defRPr lang="zh-CN"/>
            </a:defPPr>
            <a:lvl1pPr>
              <a:lnSpc>
                <a:spcPct val="150000"/>
              </a:lnSpc>
              <a:defRPr sz="1900">
                <a:solidFill>
                  <a:schemeClr val="tx1">
                    <a:lumMod val="85000"/>
                    <a:lumOff val="15000"/>
                  </a:schemeClr>
                </a:solidFill>
              </a:defRPr>
            </a:lvl1pPr>
          </a:lstStyle>
          <a:p>
            <a:r>
              <a:rPr lang="zh-CN" altLang="en-US" sz="1800" spc="300" dirty="0" smtClean="0">
                <a:solidFill>
                  <a:srgbClr val="4472C4"/>
                </a:solidFill>
                <a:latin typeface="思源黑体" panose="020B0500000000000000" pitchFamily="34" charset="-122"/>
                <a:ea typeface="思源黑体" panose="020B0500000000000000" pitchFamily="34" charset="-122"/>
                <a:sym typeface="思源黑体" panose="020B0500000000000000" pitchFamily="34" charset="-122"/>
              </a:rPr>
              <a:t>门店收银系统、仓库配送分拣系统</a:t>
            </a:r>
            <a:endParaRPr lang="zh-CN" altLang="en-US" sz="1800" spc="300" dirty="0">
              <a:solidFill>
                <a:srgbClr val="4472C4"/>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5" name="等腰三角形 15"/>
          <p:cNvSpPr/>
          <p:nvPr/>
        </p:nvSpPr>
        <p:spPr>
          <a:xfrm rot="10800000">
            <a:off x="3237" y="-22391"/>
            <a:ext cx="1711437" cy="954879"/>
          </a:xfrm>
          <a:prstGeom prst="triangle">
            <a:avLst>
              <a:gd name="adj" fmla="val 100000"/>
            </a:avLst>
          </a:prstGeom>
          <a:solidFill>
            <a:srgbClr val="8FA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90625" y="6323493"/>
            <a:ext cx="147637" cy="14763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椭圆 31"/>
          <p:cNvSpPr/>
          <p:nvPr/>
        </p:nvSpPr>
        <p:spPr>
          <a:xfrm>
            <a:off x="764188" y="6323493"/>
            <a:ext cx="147637" cy="147637"/>
          </a:xfrm>
          <a:prstGeom prst="ellipse">
            <a:avLst/>
          </a:prstGeom>
          <a:solidFill>
            <a:srgbClr val="8FA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椭圆 32"/>
          <p:cNvSpPr/>
          <p:nvPr/>
        </p:nvSpPr>
        <p:spPr>
          <a:xfrm>
            <a:off x="1037751" y="6323493"/>
            <a:ext cx="147637" cy="147637"/>
          </a:xfrm>
          <a:prstGeom prst="ellipse">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4082359" y="3007531"/>
            <a:ext cx="8136535" cy="3882267"/>
            <a:chOff x="4078023" y="2973498"/>
            <a:chExt cx="8141219" cy="3884502"/>
          </a:xfrm>
          <a:solidFill>
            <a:srgbClr val="005DA2"/>
          </a:solidFill>
        </p:grpSpPr>
        <p:sp>
          <p:nvSpPr>
            <p:cNvPr id="35" name="Freeform 5"/>
            <p:cNvSpPr/>
            <p:nvPr/>
          </p:nvSpPr>
          <p:spPr bwMode="auto">
            <a:xfrm>
              <a:off x="4078023" y="5589157"/>
              <a:ext cx="4758750" cy="1268843"/>
            </a:xfrm>
            <a:custGeom>
              <a:avLst/>
              <a:gdLst>
                <a:gd name="T0" fmla="*/ 0 w 251"/>
                <a:gd name="T1" fmla="*/ 67 h 67"/>
                <a:gd name="T2" fmla="*/ 0 w 251"/>
                <a:gd name="T3" fmla="*/ 67 h 67"/>
                <a:gd name="T4" fmla="*/ 251 w 251"/>
                <a:gd name="T5" fmla="*/ 67 h 67"/>
                <a:gd name="T6" fmla="*/ 251 w 251"/>
                <a:gd name="T7" fmla="*/ 0 h 67"/>
                <a:gd name="T8" fmla="*/ 0 w 251"/>
                <a:gd name="T9" fmla="*/ 67 h 67"/>
              </a:gdLst>
              <a:ahLst/>
              <a:cxnLst>
                <a:cxn ang="0">
                  <a:pos x="T0" y="T1"/>
                </a:cxn>
                <a:cxn ang="0">
                  <a:pos x="T2" y="T3"/>
                </a:cxn>
                <a:cxn ang="0">
                  <a:pos x="T4" y="T5"/>
                </a:cxn>
                <a:cxn ang="0">
                  <a:pos x="T6" y="T7"/>
                </a:cxn>
                <a:cxn ang="0">
                  <a:pos x="T8" y="T9"/>
                </a:cxn>
              </a:cxnLst>
              <a:rect l="0" t="0" r="r" b="b"/>
              <a:pathLst>
                <a:path w="251" h="67">
                  <a:moveTo>
                    <a:pt x="0" y="67"/>
                  </a:moveTo>
                  <a:cubicBezTo>
                    <a:pt x="0" y="67"/>
                    <a:pt x="0" y="67"/>
                    <a:pt x="0" y="67"/>
                  </a:cubicBezTo>
                  <a:cubicBezTo>
                    <a:pt x="251" y="67"/>
                    <a:pt x="251" y="67"/>
                    <a:pt x="251" y="67"/>
                  </a:cubicBezTo>
                  <a:cubicBezTo>
                    <a:pt x="251" y="0"/>
                    <a:pt x="251" y="0"/>
                    <a:pt x="251" y="0"/>
                  </a:cubicBezTo>
                  <a:cubicBezTo>
                    <a:pt x="178" y="38"/>
                    <a:pt x="92" y="62"/>
                    <a:pt x="0" y="67"/>
                  </a:cubicBezTo>
                  <a:close/>
                </a:path>
              </a:pathLst>
            </a:custGeom>
            <a:solidFill>
              <a:srgbClr val="8FAADD"/>
            </a:solidFill>
            <a:ln>
              <a:noFill/>
            </a:ln>
          </p:spPr>
          <p:txBody>
            <a:bodyPr/>
            <a:lstStyle/>
            <a:p>
              <a:pPr defTabSz="1219200"/>
              <a:endParaRPr lang="zh-CN" altLang="en-US" sz="2800">
                <a:solidFill>
                  <a:prstClr val="black"/>
                </a:solidFill>
                <a:cs typeface="+mn-ea"/>
                <a:sym typeface="+mn-lt"/>
              </a:endParaRPr>
            </a:p>
          </p:txBody>
        </p:sp>
        <p:sp>
          <p:nvSpPr>
            <p:cNvPr id="36" name="Freeform 6"/>
            <p:cNvSpPr/>
            <p:nvPr/>
          </p:nvSpPr>
          <p:spPr bwMode="auto">
            <a:xfrm>
              <a:off x="8912383" y="4906297"/>
              <a:ext cx="1117622" cy="1951702"/>
            </a:xfrm>
            <a:custGeom>
              <a:avLst/>
              <a:gdLst>
                <a:gd name="T0" fmla="*/ 0 w 59"/>
                <a:gd name="T1" fmla="*/ 36 h 103"/>
                <a:gd name="T2" fmla="*/ 0 w 59"/>
                <a:gd name="T3" fmla="*/ 103 h 103"/>
                <a:gd name="T4" fmla="*/ 59 w 59"/>
                <a:gd name="T5" fmla="*/ 103 h 103"/>
                <a:gd name="T6" fmla="*/ 59 w 59"/>
                <a:gd name="T7" fmla="*/ 0 h 103"/>
                <a:gd name="T8" fmla="*/ 0 w 59"/>
                <a:gd name="T9" fmla="*/ 36 h 103"/>
              </a:gdLst>
              <a:ahLst/>
              <a:cxnLst>
                <a:cxn ang="0">
                  <a:pos x="T0" y="T1"/>
                </a:cxn>
                <a:cxn ang="0">
                  <a:pos x="T2" y="T3"/>
                </a:cxn>
                <a:cxn ang="0">
                  <a:pos x="T4" y="T5"/>
                </a:cxn>
                <a:cxn ang="0">
                  <a:pos x="T6" y="T7"/>
                </a:cxn>
                <a:cxn ang="0">
                  <a:pos x="T8" y="T9"/>
                </a:cxn>
              </a:cxnLst>
              <a:rect l="0" t="0" r="r" b="b"/>
              <a:pathLst>
                <a:path w="59" h="103">
                  <a:moveTo>
                    <a:pt x="0" y="36"/>
                  </a:moveTo>
                  <a:cubicBezTo>
                    <a:pt x="0" y="103"/>
                    <a:pt x="0" y="103"/>
                    <a:pt x="0" y="103"/>
                  </a:cubicBezTo>
                  <a:cubicBezTo>
                    <a:pt x="59" y="103"/>
                    <a:pt x="59" y="103"/>
                    <a:pt x="59" y="103"/>
                  </a:cubicBezTo>
                  <a:cubicBezTo>
                    <a:pt x="59" y="0"/>
                    <a:pt x="59" y="0"/>
                    <a:pt x="59" y="0"/>
                  </a:cubicBezTo>
                  <a:cubicBezTo>
                    <a:pt x="41" y="13"/>
                    <a:pt x="21" y="25"/>
                    <a:pt x="0" y="36"/>
                  </a:cubicBezTo>
                  <a:close/>
                </a:path>
              </a:pathLst>
            </a:custGeom>
            <a:solidFill>
              <a:srgbClr val="4472C4"/>
            </a:solidFill>
            <a:ln>
              <a:noFill/>
            </a:ln>
          </p:spPr>
          <p:txBody>
            <a:bodyPr vert="horz" wrap="square" lIns="91387" tIns="45693" rIns="91387" bIns="45693" numCol="1" anchor="t" anchorCtr="0" compatLnSpc="1"/>
            <a:lstStyle/>
            <a:p>
              <a:pPr defTabSz="1219200"/>
              <a:endParaRPr lang="zh-CN" altLang="en-US" sz="3200">
                <a:solidFill>
                  <a:prstClr val="black"/>
                </a:solidFill>
                <a:cs typeface="+mn-ea"/>
                <a:sym typeface="+mn-lt"/>
              </a:endParaRPr>
            </a:p>
          </p:txBody>
        </p:sp>
        <p:sp>
          <p:nvSpPr>
            <p:cNvPr id="37" name="Freeform 7"/>
            <p:cNvSpPr/>
            <p:nvPr/>
          </p:nvSpPr>
          <p:spPr bwMode="auto">
            <a:xfrm>
              <a:off x="11630562" y="2973498"/>
              <a:ext cx="588680" cy="3884501"/>
            </a:xfrm>
            <a:custGeom>
              <a:avLst/>
              <a:gdLst>
                <a:gd name="T0" fmla="*/ 31 w 31"/>
                <a:gd name="T1" fmla="*/ 0 h 205"/>
                <a:gd name="T2" fmla="*/ 28 w 31"/>
                <a:gd name="T3" fmla="*/ 0 h 205"/>
                <a:gd name="T4" fmla="*/ 0 w 31"/>
                <a:gd name="T5" fmla="*/ 36 h 205"/>
                <a:gd name="T6" fmla="*/ 0 w 31"/>
                <a:gd name="T7" fmla="*/ 205 h 205"/>
                <a:gd name="T8" fmla="*/ 31 w 31"/>
                <a:gd name="T9" fmla="*/ 205 h 205"/>
                <a:gd name="T10" fmla="*/ 31 w 31"/>
                <a:gd name="T11" fmla="*/ 0 h 205"/>
              </a:gdLst>
              <a:ahLst/>
              <a:cxnLst>
                <a:cxn ang="0">
                  <a:pos x="T0" y="T1"/>
                </a:cxn>
                <a:cxn ang="0">
                  <a:pos x="T2" y="T3"/>
                </a:cxn>
                <a:cxn ang="0">
                  <a:pos x="T4" y="T5"/>
                </a:cxn>
                <a:cxn ang="0">
                  <a:pos x="T6" y="T7"/>
                </a:cxn>
                <a:cxn ang="0">
                  <a:pos x="T8" y="T9"/>
                </a:cxn>
                <a:cxn ang="0">
                  <a:pos x="T10" y="T11"/>
                </a:cxn>
              </a:cxnLst>
              <a:rect l="0" t="0" r="r" b="b"/>
              <a:pathLst>
                <a:path w="31" h="205">
                  <a:moveTo>
                    <a:pt x="31" y="0"/>
                  </a:moveTo>
                  <a:cubicBezTo>
                    <a:pt x="28" y="0"/>
                    <a:pt x="28" y="0"/>
                    <a:pt x="28" y="0"/>
                  </a:cubicBezTo>
                  <a:cubicBezTo>
                    <a:pt x="20" y="13"/>
                    <a:pt x="11" y="25"/>
                    <a:pt x="0" y="36"/>
                  </a:cubicBezTo>
                  <a:cubicBezTo>
                    <a:pt x="0" y="205"/>
                    <a:pt x="0" y="205"/>
                    <a:pt x="0" y="205"/>
                  </a:cubicBezTo>
                  <a:cubicBezTo>
                    <a:pt x="31" y="205"/>
                    <a:pt x="31" y="205"/>
                    <a:pt x="31" y="205"/>
                  </a:cubicBezTo>
                  <a:lnTo>
                    <a:pt x="31" y="0"/>
                  </a:lnTo>
                  <a:close/>
                </a:path>
              </a:pathLst>
            </a:custGeom>
            <a:solidFill>
              <a:srgbClr val="8FAADD"/>
            </a:solidFill>
            <a:ln>
              <a:noFill/>
            </a:ln>
          </p:spPr>
          <p:txBody>
            <a:bodyPr vert="horz" wrap="square" lIns="91387" tIns="45693" rIns="91387" bIns="45693" numCol="1" anchor="t" anchorCtr="0" compatLnSpc="1"/>
            <a:lstStyle/>
            <a:p>
              <a:pPr defTabSz="1219200"/>
              <a:endParaRPr lang="zh-CN" altLang="en-US" sz="3200">
                <a:solidFill>
                  <a:prstClr val="black"/>
                </a:solidFill>
                <a:cs typeface="+mn-ea"/>
                <a:sym typeface="+mn-lt"/>
              </a:endParaRPr>
            </a:p>
          </p:txBody>
        </p:sp>
        <p:sp>
          <p:nvSpPr>
            <p:cNvPr id="38" name="Freeform 8"/>
            <p:cNvSpPr/>
            <p:nvPr/>
          </p:nvSpPr>
          <p:spPr bwMode="auto">
            <a:xfrm>
              <a:off x="10126881" y="3656358"/>
              <a:ext cx="1401162" cy="3201642"/>
            </a:xfrm>
            <a:custGeom>
              <a:avLst/>
              <a:gdLst>
                <a:gd name="T0" fmla="*/ 0 w 74"/>
                <a:gd name="T1" fmla="*/ 66 h 169"/>
                <a:gd name="T2" fmla="*/ 0 w 74"/>
                <a:gd name="T3" fmla="*/ 169 h 169"/>
                <a:gd name="T4" fmla="*/ 74 w 74"/>
                <a:gd name="T5" fmla="*/ 169 h 169"/>
                <a:gd name="T6" fmla="*/ 74 w 74"/>
                <a:gd name="T7" fmla="*/ 0 h 169"/>
                <a:gd name="T8" fmla="*/ 0 w 74"/>
                <a:gd name="T9" fmla="*/ 66 h 169"/>
              </a:gdLst>
              <a:ahLst/>
              <a:cxnLst>
                <a:cxn ang="0">
                  <a:pos x="T0" y="T1"/>
                </a:cxn>
                <a:cxn ang="0">
                  <a:pos x="T2" y="T3"/>
                </a:cxn>
                <a:cxn ang="0">
                  <a:pos x="T4" y="T5"/>
                </a:cxn>
                <a:cxn ang="0">
                  <a:pos x="T6" y="T7"/>
                </a:cxn>
                <a:cxn ang="0">
                  <a:pos x="T8" y="T9"/>
                </a:cxn>
              </a:cxnLst>
              <a:rect l="0" t="0" r="r" b="b"/>
              <a:pathLst>
                <a:path w="74" h="169">
                  <a:moveTo>
                    <a:pt x="0" y="66"/>
                  </a:moveTo>
                  <a:cubicBezTo>
                    <a:pt x="0" y="169"/>
                    <a:pt x="0" y="169"/>
                    <a:pt x="0" y="169"/>
                  </a:cubicBezTo>
                  <a:cubicBezTo>
                    <a:pt x="74" y="169"/>
                    <a:pt x="74" y="169"/>
                    <a:pt x="74" y="169"/>
                  </a:cubicBezTo>
                  <a:cubicBezTo>
                    <a:pt x="74" y="0"/>
                    <a:pt x="74" y="0"/>
                    <a:pt x="74" y="0"/>
                  </a:cubicBezTo>
                  <a:cubicBezTo>
                    <a:pt x="52" y="24"/>
                    <a:pt x="28" y="47"/>
                    <a:pt x="0" y="66"/>
                  </a:cubicBezTo>
                  <a:close/>
                </a:path>
              </a:pathLst>
            </a:custGeom>
            <a:solidFill>
              <a:srgbClr val="DBE4F4"/>
            </a:solidFill>
            <a:ln>
              <a:noFill/>
            </a:ln>
          </p:spPr>
          <p:txBody>
            <a:bodyPr/>
            <a:lstStyle/>
            <a:p>
              <a:pPr defTabSz="1219200"/>
              <a:endParaRPr lang="zh-CN" altLang="en-US" sz="2800">
                <a:solidFill>
                  <a:prstClr val="black"/>
                </a:solidFill>
                <a:cs typeface="+mn-ea"/>
                <a:sym typeface="+mn-lt"/>
              </a:endParaRPr>
            </a:p>
          </p:txBody>
        </p:sp>
      </p:grpSp>
      <p:sp>
        <p:nvSpPr>
          <p:cNvPr id="2" name="矩形 1"/>
          <p:cNvSpPr/>
          <p:nvPr/>
        </p:nvSpPr>
        <p:spPr>
          <a:xfrm>
            <a:off x="3270896" y="1550518"/>
            <a:ext cx="1236236" cy="1200329"/>
          </a:xfrm>
          <a:prstGeom prst="rect">
            <a:avLst/>
          </a:prstGeom>
          <a:noFill/>
        </p:spPr>
        <p:txBody>
          <a:bodyPr wrap="none" lIns="91440" tIns="45720" rIns="91440" bIns="45720">
            <a:spAutoFit/>
          </a:bodyPr>
          <a:lstStyle/>
          <a:p>
            <a:pPr algn="ctr"/>
            <a:r>
              <a:rPr lang="en-US" altLang="zh-CN" sz="7200" spc="800" dirty="0">
                <a:solidFill>
                  <a:schemeClr val="accent1"/>
                </a:solidFill>
                <a:latin typeface="Impact" panose="020B0806030902050204" pitchFamily="34" charset="0"/>
              </a:rPr>
              <a:t>01</a:t>
            </a:r>
            <a:endParaRPr lang="zh-CN" altLang="en-US" sz="7200" spc="800" dirty="0">
              <a:solidFill>
                <a:schemeClr val="accent1"/>
              </a:solidFill>
              <a:latin typeface="Impact" panose="020B080603090205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131997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新增</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分级后的商品，如：精品苹果、普通苹果等，分类选择‘水果’，主单位选择‘千克’，按创建普通常规商品规则填写设置完后，提交保存。</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58" y="2377371"/>
            <a:ext cx="6598422" cy="3184848"/>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水果</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分级</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58" y="2400385"/>
            <a:ext cx="6598422" cy="3138820"/>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水果</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分级</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521970"/>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左侧菜单，进入原材料配置</a:t>
            </a:r>
          </a:p>
        </p:txBody>
      </p:sp>
    </p:spTree>
  </p:cSld>
  <p:clrMapOvr>
    <a:masterClrMapping/>
  </p:clrMapOvr>
  <p:transition spd="slow" advTm="0">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953135"/>
          </a:xfrm>
          <a:prstGeom prst="rect">
            <a:avLst/>
          </a:prstGeom>
          <a:noFill/>
        </p:spPr>
        <p:txBody>
          <a:bodyPr wrap="square">
            <a:spAutoFit/>
          </a:bodyPr>
          <a:lstStyle/>
          <a:p>
            <a:pPr lvl="0">
              <a:lnSpc>
                <a:spcPct val="200000"/>
              </a:lnSpc>
              <a:defRPr/>
            </a:pP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找到刚刚创建的精品苹果、普通苹果两个商品，点击配置，在右侧框里面点击‘</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添加</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原材料</a:t>
            </a:r>
            <a:endPar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58" y="2401545"/>
            <a:ext cx="6598422" cy="3136500"/>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水果</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分级</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1384995"/>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弹出的商品查找框里，搜索找到‘苹果（原材料）’商品，点击添加到配方，检查匹配的数量为</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千克精品苹果等于</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千克苹果（原材料）。</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24" y="1877398"/>
            <a:ext cx="6754492" cy="4184794"/>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水果</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分级</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131997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再</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勾选下方选项‘配方用于销售’，提交保存。即完成设置，售卖精品苹果等就会减少苹果（原材料）主库存。</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24" y="2295288"/>
            <a:ext cx="6754492" cy="3349014"/>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水果</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分级</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5262979"/>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组装拆分（适用商品：饮料，需拆开卖商品等）</a:t>
            </a:r>
          </a:p>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适用</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场景：一打</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6</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瓶，一箱</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12</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瓶，一包</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20</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袋等此类商品，进货库存为大件，但需拆成小件卖的商品。例如：进货</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10</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箱二锅头为</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6</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瓶装的。以最小件单位创建商品，也就是创建单位为‘瓶’的二锅头商品，多规格处增加‘箱’，系统会自动生成单位‘瓶’与单位为‘箱’的两个关联商品。当售卖</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瓶二锅头后，库存就会变为：单位为箱的商品是</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9</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箱，为瓶的商品是</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5</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瓶；</a:t>
            </a:r>
            <a:endPar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第一</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种方案：是增加新商品时设置。先增加商品基本信息‘二锅头’，设置主单位为‘瓶’，商品规格‘瓶’。</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91" y="2295288"/>
            <a:ext cx="6632157" cy="3349014"/>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组装拆分</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889090"/>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选择</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是否有其他规格，打开‘是’，下面规格之间是否有数量换算关系，打开‘是’。</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91" y="2297052"/>
            <a:ext cx="6632157" cy="3345485"/>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组装拆分</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2181751"/>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名称填写‘箱’，价格按一箱实际填写，单位选择‘箱’，条码按规则填写个新的（需根仓库商品编码对应匹配一致），数量这里按一箱</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6</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瓶的话，数量填</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6</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。提交保存，按需求选择是否同步其他门店。</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88" y="2297052"/>
            <a:ext cx="6611562" cy="3345485"/>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组装拆分</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2181751"/>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保存</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后，系统会生成两个商品，一个规格单位是‘箱’，一个规格单位是‘瓶’，在收银前台售卖一箱，即减少商品‘箱’的库存，若售卖规格是‘瓶’的时候，会自动扣减商品整‘箱’的库存，同时计算出‘瓶’的库存。</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88" y="2299614"/>
            <a:ext cx="6611562" cy="3340360"/>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组装拆分</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131997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第二</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种方案：对已经创建好了的商品进行关联绑定规格关系。打开左侧菜单栏‘组装拆分’，可以看到之间新增商品时，已经绑定好的商品关系。</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54" y="2299614"/>
            <a:ext cx="6428029" cy="3340360"/>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组装拆分</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门店收银系统简介</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1815882"/>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1</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、收银系统由收银机、钱箱、条码秤（肉秤）等设备组成；</a:t>
            </a:r>
            <a:endPar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a:p>
            <a:pPr marR="0" lvl="0" algn="l" defTabSz="914400" rtl="0" eaLnBrk="1" fontAlgn="auto" latinLnBrk="0" hangingPunct="1">
              <a:lnSpc>
                <a:spcPct val="200000"/>
              </a:lnSpc>
              <a:spcBef>
                <a:spcPts val="0"/>
              </a:spcBef>
              <a:spcAft>
                <a:spcPts val="0"/>
              </a:spcAft>
              <a:buClrTx/>
              <a:buSzTx/>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、收银系统云后台：</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marR="0" lvl="0" algn="l" defTabSz="914400" rtl="0" eaLnBrk="1" fontAlgn="auto" latinLnBrk="0" hangingPunct="1">
              <a:lnSpc>
                <a:spcPct val="200000"/>
              </a:lnSpc>
              <a:spcBef>
                <a:spcPts val="0"/>
              </a:spcBef>
              <a:spcAft>
                <a:spcPts val="0"/>
              </a:spcAft>
              <a:buClrTx/>
              <a:buSzTx/>
              <a:defRPr/>
            </a:pP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https</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beta.pospal.cn</a:t>
            </a: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705" y="1516457"/>
            <a:ext cx="4021529" cy="2263288"/>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123" y="4016611"/>
            <a:ext cx="2051649" cy="2051649"/>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27" y="4016612"/>
            <a:ext cx="2051649" cy="2051649"/>
          </a:xfrm>
          <a:prstGeom prst="rect">
            <a:avLst/>
          </a:prstGeom>
        </p:spPr>
      </p:pic>
    </p:spTree>
  </p:cSld>
  <p:clrMapOvr>
    <a:masterClrMapping/>
  </p:clrMapOvr>
  <p:transition spd="slow" advTm="0">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131997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底部还可以继续新增商品间数量换算关系，选择已经创建好了的大件商品，再选择对应的小件商品再乘以相应的数量，以达到规格库存数量相匹配。</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54" y="2348476"/>
            <a:ext cx="6428029" cy="3242635"/>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组装拆分</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889090"/>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再</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点击保持，即刻生成商品规则数量之间的关联关系。</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54" y="2349324"/>
            <a:ext cx="6428029" cy="3240938"/>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组装拆分</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3539430"/>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混</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售商品设置（适用商品：各类火锅丸子等）</a:t>
            </a:r>
          </a:p>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适用</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场景：火锅丸子包含：牛肉丸、香菇丸、鱼丸等，每种商品进价不一样，售价一致，进货时又是独立库存，可以混在一起称重销售，也支持单卖。混售丸子售卖后系统按比例扣减各丸子的</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库存</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p>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先</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创建混售商品资料和混售子商品资料，点击商品资料，先新增商品，添加商品名‘混售丸子’混售商品资料，是否称重开关打开。</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54" y="2449674"/>
            <a:ext cx="6428029" cy="3040238"/>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混</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售商品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889090"/>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相同</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操作，再新增混售子商品资料，包含：牛肉丸、鱼丸。</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76" y="2449674"/>
            <a:ext cx="6416785" cy="3040238"/>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混</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售商品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95410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左侧菜单栏‘商品设置’，点击</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‘设置商品类型’</a:t>
            </a:r>
            <a:endPar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76" y="2465179"/>
            <a:ext cx="6416785" cy="3009227"/>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混</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售商品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95410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找到</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‘混售丸子’商品勾选，点击底部的‘批量设置’，将它的商品类型设置成‘混售商品’。</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65" y="2465179"/>
            <a:ext cx="6394607" cy="3009227"/>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混</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售商品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95410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再</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点击左侧菜单栏‘混售商品’，找到‘混售丸子’，点击编辑子</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a:t>
            </a:r>
            <a:endPar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78" y="2375547"/>
            <a:ext cx="6696182" cy="3188492"/>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混</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售商品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95410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弹</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框里面搜索找到‘牛肉丸、鱼丸’两个子商品，勾选保存。就设置成功了。</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15" y="2473631"/>
            <a:ext cx="6319707" cy="2992323"/>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混</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售商品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7729268" y="1336023"/>
            <a:ext cx="4183966" cy="131997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注意</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：混售商品是不支持采购的，也不存在库存，库存是按子商品的库存统计的，销售动态是根据现有子商品的库存比例进行相应扣减。</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71" y="2392799"/>
            <a:ext cx="6685196" cy="3153986"/>
          </a:xfrm>
          <a:prstGeom prst="rect">
            <a:avLst/>
          </a:prstGeom>
        </p:spPr>
      </p:pic>
      <p:sp>
        <p:nvSpPr>
          <p:cNvPr id="10" name="文本框 9"/>
          <p:cNvSpPr txBox="1"/>
          <p:nvPr>
            <p:custDataLst>
              <p:tags r:id="rId1"/>
            </p:custDataLst>
          </p:nvPr>
        </p:nvSpPr>
        <p:spPr>
          <a:xfrm>
            <a:off x="992743" y="308839"/>
            <a:ext cx="7547408"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创建特殊</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混</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售商品</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Tree>
  </p:cSld>
  <p:clrMapOvr>
    <a:masterClrMapping/>
  </p:clrMapOvr>
  <p:transition spd="slow" advTm="0">
    <p:comb/>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供货商</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2246769"/>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1</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、供应商管理菜单：商品管理</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-&gt; </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商品供货商；</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marR="0" lvl="0" algn="l" defTabSz="914400" rtl="0" eaLnBrk="1" fontAlgn="auto" latinLnBrk="0" hangingPunct="1">
              <a:lnSpc>
                <a:spcPct val="200000"/>
              </a:lnSpc>
              <a:spcBef>
                <a:spcPts val="0"/>
              </a:spcBef>
              <a:spcAft>
                <a:spcPts val="0"/>
              </a:spcAft>
              <a:buClrTx/>
              <a:buSzTx/>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2</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、添加商品前必须先要将相应的供货商建立；</a:t>
            </a:r>
            <a:endPar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、供</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货</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商绑定采购员，商品在采购时会自动划分到相应的采购员采购单；</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marR="0" lvl="0" algn="l" defTabSz="914400" rtl="0" eaLnBrk="1" fontAlgn="auto" latinLnBrk="0" hangingPunct="1">
              <a:lnSpc>
                <a:spcPct val="200000"/>
              </a:lnSpc>
              <a:spcBef>
                <a:spcPts val="0"/>
              </a:spcBef>
              <a:spcAft>
                <a:spcPts val="0"/>
              </a:spcAft>
              <a:buClrTx/>
              <a:buSzTx/>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4</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、供货商资质上传供货商的营业执照；</a:t>
            </a: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10" y="2327769"/>
            <a:ext cx="6737237" cy="3284051"/>
          </a:xfrm>
          <a:prstGeom prst="rect">
            <a:avLst/>
          </a:prstGeom>
        </p:spPr>
      </p:pic>
    </p:spTree>
  </p:cSld>
  <p:clrMapOvr>
    <a:masterClrMapping/>
  </p:clrMapOvr>
  <p:transition spd="slow" advTm="0">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配送分拣系统简介</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471980" y="1331352"/>
            <a:ext cx="4441254" cy="3108543"/>
          </a:xfrm>
          <a:prstGeom prst="rect">
            <a:avLst/>
          </a:prstGeom>
          <a:noFill/>
        </p:spPr>
        <p:txBody>
          <a:bodyPr wrap="square">
            <a:spAutoFit/>
          </a:bodyPr>
          <a:lstStyle/>
          <a:p>
            <a:pPr lvl="0">
              <a:lnSpc>
                <a:spcPct val="200000"/>
              </a:lnSpc>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、配送分拣</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系统软件部分由用户端（门店、</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B</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端）、仓库端（采购、分拣）、配送端（司机端）、分拣端组成</a:t>
            </a:r>
            <a:r>
              <a:rPr kumimoji="0" lang="zh-CN"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 </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硬件部分由分拣机、蓝牙称组成；</a:t>
            </a:r>
            <a:endPar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a:p>
            <a:pPr>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仓库端</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a:lnSpc>
                <a:spcPct val="200000"/>
              </a:lnSpc>
              <a:defRPr/>
            </a:pP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 </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https://</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ps.96459.com/manage</a:t>
            </a:r>
          </a:p>
          <a:p>
            <a:pPr>
              <a:lnSpc>
                <a:spcPct val="200000"/>
              </a:lnSpc>
              <a:defRPr/>
            </a:pP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、用户端</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、采购端、配送端</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 	https</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ps.96459.com/mobile</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20" y="1516456"/>
            <a:ext cx="2082042" cy="450478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765" y="1516456"/>
            <a:ext cx="4374864" cy="2132517"/>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266" y="3978939"/>
            <a:ext cx="2042298" cy="2042298"/>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6765" y="3978939"/>
            <a:ext cx="2042298" cy="2042298"/>
          </a:xfrm>
          <a:prstGeom prst="rect">
            <a:avLst/>
          </a:prstGeom>
        </p:spPr>
      </p:pic>
    </p:spTree>
  </p:cSld>
  <p:clrMapOvr>
    <a:masterClrMapping/>
  </p:clrMapOvr>
  <p:transition spd="slow" advTm="0">
    <p:comb/>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供货商</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1384995"/>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Tx/>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1</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、商品管理菜单：商品管理</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-&gt; </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商品分类；</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marR="0" lvl="0" algn="l" defTabSz="914400" rtl="0" eaLnBrk="1" fontAlgn="auto" latinLnBrk="0" hangingPunct="1">
              <a:lnSpc>
                <a:spcPct val="200000"/>
              </a:lnSpc>
              <a:spcBef>
                <a:spcPts val="0"/>
              </a:spcBef>
              <a:spcAft>
                <a:spcPts val="0"/>
              </a:spcAft>
              <a:buClrTx/>
              <a:buSzTx/>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2</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、商品分类目前只有一级分类；</a:t>
            </a:r>
            <a:endPar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a:p>
            <a:pPr marR="0" lvl="0" algn="l" defTabSz="914400" rtl="0" eaLnBrk="1" fontAlgn="auto" latinLnBrk="0" hangingPunct="1">
              <a:lnSpc>
                <a:spcPct val="200000"/>
              </a:lnSpc>
              <a:spcBef>
                <a:spcPts val="0"/>
              </a:spcBef>
              <a:spcAft>
                <a:spcPts val="0"/>
              </a:spcAft>
              <a:buClrTx/>
              <a:buSzTx/>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、添加完成直接确认保存即可</a:t>
            </a: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10" y="2327769"/>
            <a:ext cx="6737237" cy="3284050"/>
          </a:xfrm>
          <a:prstGeom prst="rect">
            <a:avLst/>
          </a:prstGeom>
        </p:spPr>
      </p:pic>
    </p:spTree>
    <p:extLst>
      <p:ext uri="{BB962C8B-B14F-4D97-AF65-F5344CB8AC3E}">
        <p14:creationId xmlns:p14="http://schemas.microsoft.com/office/powerpoint/2010/main" val="3745588238"/>
      </p:ext>
    </p:extLst>
  </p:cSld>
  <p:clrMapOvr>
    <a:masterClrMapping/>
  </p:clrMapOvr>
  <p:transition spd="slow" advTm="0">
    <p:comb/>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创建商品</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1384995"/>
          </a:xfrm>
          <a:prstGeom prst="rect">
            <a:avLst/>
          </a:prstGeom>
          <a:noFill/>
        </p:spPr>
        <p:txBody>
          <a:bodyPr wrap="square">
            <a:spAutoFit/>
          </a:bodyPr>
          <a:lstStyle/>
          <a:p>
            <a:pPr lvl="0">
              <a:lnSpc>
                <a:spcPct val="200000"/>
              </a:lnSpc>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1</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、商品管理菜单：商品管理</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-&gt;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管理；</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marR="0" lvl="0" algn="l" defTabSz="914400" rtl="0" eaLnBrk="1" fontAlgn="auto" latinLnBrk="0" hangingPunct="1">
              <a:lnSpc>
                <a:spcPct val="200000"/>
              </a:lnSpc>
              <a:spcBef>
                <a:spcPts val="0"/>
              </a:spcBef>
              <a:spcAft>
                <a:spcPts val="0"/>
              </a:spcAft>
              <a:buClrTx/>
              <a:buSzTx/>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2</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、商品名称、商品分类、商品主图为必填项。商品名称在系统中不可重复；</a:t>
            </a: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10" y="2327769"/>
            <a:ext cx="6737237" cy="3284050"/>
          </a:xfrm>
          <a:prstGeom prst="rect">
            <a:avLst/>
          </a:prstGeom>
        </p:spPr>
      </p:pic>
    </p:spTree>
  </p:cSld>
  <p:clrMapOvr>
    <a:masterClrMapping/>
  </p:clrMapOvr>
  <p:transition spd="slow" advTm="0">
    <p:comb/>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创建商品</a:t>
            </a:r>
          </a:p>
        </p:txBody>
      </p:sp>
      <p:sp>
        <p:nvSpPr>
          <p:cNvPr id="22" name="文本框 21"/>
          <p:cNvSpPr txBox="1"/>
          <p:nvPr/>
        </p:nvSpPr>
        <p:spPr>
          <a:xfrm>
            <a:off x="7729268" y="1333139"/>
            <a:ext cx="4183966" cy="5262979"/>
          </a:xfrm>
          <a:prstGeom prst="rect">
            <a:avLst/>
          </a:prstGeom>
          <a:noFill/>
        </p:spPr>
        <p:txBody>
          <a:bodyPr wrap="square">
            <a:spAutoFit/>
          </a:bodyPr>
          <a:lstStyle/>
          <a:p>
            <a:pPr lvl="0">
              <a:lnSpc>
                <a:spcPct val="200000"/>
              </a:lnSpc>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1</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、单规格：表示商品只有一种规格，例如白萝卜只论斤来售卖，那么就只有“斤”这一种规格，就只需要设置单规格即可；</a:t>
            </a:r>
            <a:endPar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、商品编码：</a:t>
            </a:r>
            <a:r>
              <a:rPr lang="zh-CN" altLang="en-US"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需要和门店收银系统的商品条码保持一致</a:t>
            </a:r>
            <a:endParaRPr lang="en-US" altLang="zh-CN"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、供应商：</a:t>
            </a:r>
            <a:r>
              <a:rPr lang="zh-CN" altLang="en-US"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选择对应的供应商，如果更换了供应商供应商品，需要及时更换</a:t>
            </a:r>
            <a:endParaRPr lang="en-US" altLang="zh-CN"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a:lnSpc>
                <a:spcPct val="200000"/>
              </a:lnSpc>
              <a:defRPr/>
            </a:pPr>
            <a:r>
              <a:rPr kumimoji="0" lang="en-US" altLang="zh-CN" sz="140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4</a:t>
            </a:r>
            <a:r>
              <a:rPr kumimoji="0" lang="zh-CN" altLang="en-US" sz="140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、规格单位</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成本、</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售价</a:t>
            </a:r>
            <a:r>
              <a:rPr kumimoji="0" lang="zh-CN" altLang="en-US" sz="140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：根据商品实际情况填写</a:t>
            </a:r>
            <a:endParaRPr kumimoji="0" lang="en-US" altLang="zh-CN" sz="140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5</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、同步转换：</a:t>
            </a:r>
            <a:r>
              <a:rPr lang="zh-CN" altLang="en-US"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是当前商品的单位和公斤的转换设置。例如当前商品的单位是“斤”，这里填写</a:t>
            </a:r>
            <a:r>
              <a:rPr lang="en-US" altLang="zh-CN"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0.5</a:t>
            </a:r>
            <a:r>
              <a:rPr lang="zh-CN" altLang="en-US"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。如果当前商品的单位是“公斤”，这里就填写</a:t>
            </a:r>
            <a:r>
              <a:rPr lang="en-US" altLang="zh-CN"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。其它情况下不填写，默认即可</a:t>
            </a:r>
            <a:endParaRPr kumimoji="0" lang="zh-CN" altLang="zh-CN"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11" y="2327769"/>
            <a:ext cx="6737235" cy="3284050"/>
          </a:xfrm>
          <a:prstGeom prst="rect">
            <a:avLst/>
          </a:prstGeom>
        </p:spPr>
      </p:pic>
    </p:spTree>
  </p:cSld>
  <p:clrMapOvr>
    <a:masterClrMapping/>
  </p:clrMapOvr>
  <p:transition spd="slow" advTm="0">
    <p:comb/>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创建商品</a:t>
            </a:r>
          </a:p>
        </p:txBody>
      </p:sp>
      <p:sp>
        <p:nvSpPr>
          <p:cNvPr id="22" name="文本框 21"/>
          <p:cNvSpPr txBox="1"/>
          <p:nvPr/>
        </p:nvSpPr>
        <p:spPr>
          <a:xfrm>
            <a:off x="7729268" y="1333139"/>
            <a:ext cx="4183966" cy="3539430"/>
          </a:xfrm>
          <a:prstGeom prst="rect">
            <a:avLst/>
          </a:prstGeom>
          <a:noFill/>
        </p:spPr>
        <p:txBody>
          <a:bodyPr wrap="square">
            <a:spAutoFit/>
          </a:bodyPr>
          <a:lstStyle/>
          <a:p>
            <a:pPr lvl="0">
              <a:lnSpc>
                <a:spcPct val="200000"/>
              </a:lnSpc>
              <a:defRPr/>
            </a:pPr>
            <a:r>
              <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1</a:t>
            </a: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、多规格：表示商品有多种规格，例如系统中的小白菜，有“斤”和“把”两种售卖规格；</a:t>
            </a:r>
            <a:endParaRPr kumimoji="0" lang="en-US" altLang="zh-CN"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添加规格</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”按钮，输入规格名称和属性值，添加相应的规格；</a:t>
            </a:r>
            <a:endParaRPr lang="en-US" altLang="zh-CN" sz="1400" b="1"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、添加完规格后，点击“生成多规格”按钮。就会根据相应的规格属性，计算后生成</a:t>
            </a:r>
            <a:r>
              <a:rPr lang="en-US" altLang="zh-CN" sz="1400" dirty="0" err="1"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sku</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4</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、批量更新：批量更新栏数据填写后，点击批量更新会更新所有</a:t>
            </a:r>
            <a:r>
              <a:rPr lang="en-US" altLang="zh-CN" sz="1400" dirty="0" err="1"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sku</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商品的相对应的数据</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2" y="2145538"/>
            <a:ext cx="6737235" cy="3284049"/>
          </a:xfrm>
          <a:prstGeom prst="rect">
            <a:avLst/>
          </a:prstGeom>
        </p:spPr>
      </p:pic>
    </p:spTree>
  </p:cSld>
  <p:clrMapOvr>
    <a:masterClrMapping/>
  </p:clrMapOvr>
  <p:transition spd="slow" advTm="0">
    <p:comb/>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创建商品</a:t>
            </a:r>
          </a:p>
        </p:txBody>
      </p:sp>
      <p:sp>
        <p:nvSpPr>
          <p:cNvPr id="22" name="文本框 21"/>
          <p:cNvSpPr txBox="1"/>
          <p:nvPr/>
        </p:nvSpPr>
        <p:spPr>
          <a:xfrm>
            <a:off x="7729268" y="1333139"/>
            <a:ext cx="4183966" cy="131997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组合规格：例如有规格</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和重量两个</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规格，</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两个</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规格中各有一个或多个属性。就会根据属性进行计算，生成相对应的</a:t>
            </a:r>
            <a:r>
              <a:rPr lang="en-US" altLang="zh-CN" sz="1400" dirty="0" err="1"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sku</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20" y="1594483"/>
            <a:ext cx="2027216" cy="4386159"/>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9862" y="1594483"/>
            <a:ext cx="2027216" cy="4386159"/>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459" y="1594483"/>
            <a:ext cx="2027216" cy="4386159"/>
          </a:xfrm>
          <a:prstGeom prst="rect">
            <a:avLst/>
          </a:prstGeom>
        </p:spPr>
      </p:pic>
    </p:spTree>
  </p:cSld>
  <p:clrMapOvr>
    <a:masterClrMapping/>
  </p:clrMapOvr>
  <p:transition spd="slow" advTm="0">
    <p:comb/>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上下</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架</a:t>
            </a:r>
          </a:p>
        </p:txBody>
      </p:sp>
      <p:sp>
        <p:nvSpPr>
          <p:cNvPr id="22" name="文本框 21"/>
          <p:cNvSpPr txBox="1"/>
          <p:nvPr/>
        </p:nvSpPr>
        <p:spPr>
          <a:xfrm>
            <a:off x="7729268" y="1333139"/>
            <a:ext cx="4183966" cy="131997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商品必须上架才能显示在用户端下单，在“上架状态”栏目可以看到当前商品状态。在“操作”栏点击“上架”、“下架”按钮就可以设置商品上下架；</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3" y="2145538"/>
            <a:ext cx="6737233" cy="3284049"/>
          </a:xfrm>
          <a:prstGeom prst="rect">
            <a:avLst/>
          </a:prstGeom>
        </p:spPr>
      </p:pic>
    </p:spTree>
  </p:cSld>
  <p:clrMapOvr>
    <a:masterClrMapping/>
  </p:clrMapOvr>
  <p:transition spd="slow" advTm="0">
    <p:comb/>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价格体系</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2246769"/>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价格体系商品是编辑当前商品已经加入的价格体系的价格、成本倍率、成本加价以及当前商品在价格体系中显示状态；</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注：如需删除商品规格在体系中显示，将所有设置项设置为</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0</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即可；</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3" y="2145538"/>
            <a:ext cx="6737233" cy="3284048"/>
          </a:xfrm>
          <a:prstGeom prst="rect">
            <a:avLst/>
          </a:prstGeom>
        </p:spPr>
      </p:pic>
    </p:spTree>
  </p:cSld>
  <p:clrMapOvr>
    <a:masterClrMapping/>
  </p:clrMapOvr>
  <p:transition spd="slow" advTm="0">
    <p:comb/>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价格体系</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3539430"/>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、商品价格体系菜单：商品管理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-&gt; </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商品价格体系；</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、添加一批商品，将商品设置成指定的价格，然后将相同配送价格的需求方（门店、</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B</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端）</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、添加价格体系：输入价格体系名称，添加完成；</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4</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、查看商品：查看价格体系中的商品列表</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5</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、商品分类：体系中商品分类下的商品统一使用的规则；</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6</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、编辑、删除：编辑体系名称和删除体系；</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4" y="2145538"/>
            <a:ext cx="6737231" cy="3284048"/>
          </a:xfrm>
          <a:prstGeom prst="rect">
            <a:avLst/>
          </a:prstGeom>
        </p:spPr>
      </p:pic>
    </p:spTree>
  </p:cSld>
  <p:clrMapOvr>
    <a:masterClrMapping/>
  </p:clrMapOvr>
  <p:transition spd="slow" advTm="0">
    <p:comb/>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价格体系</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889090"/>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添加价格体系商品有两种方式：手动添加、导入商品</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4" y="2145538"/>
            <a:ext cx="6737231" cy="3284047"/>
          </a:xfrm>
          <a:prstGeom prst="rect">
            <a:avLst/>
          </a:prstGeom>
        </p:spPr>
      </p:pic>
    </p:spTree>
  </p:cSld>
  <p:clrMapOvr>
    <a:masterClrMapping/>
  </p:clrMapOvr>
  <p:transition spd="slow" advTm="0">
    <p:comb/>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价格体系</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4832092"/>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、手动添加商品</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点击“添加商品”</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按钮；</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、在选择商品框输入商品名称会自动搜索相应商品选择。</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、报价状态：商品是否显示在下单商品中；</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、设置规格：多规格商品会显示所有</a:t>
            </a:r>
            <a:r>
              <a:rPr lang="en-US" altLang="zh-CN" sz="1400" dirty="0" err="1"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sku</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商品，设置时，只需要设置需要在体系内售卖的规格数据，没有设置数据的规格将不会保存在体系中。</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4</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、销售价格：销售价格不为</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0</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时，设置的价格将会直接显示在配送单；</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5</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、成本倍率</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：在采购成本基础</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上</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灵活显示配送价；</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6</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、成本加价：</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在采购成本基础上</a:t>
            </a:r>
            <a:r>
              <a:rPr lang="zh-CN" altLang="en-US" sz="140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灵活</a:t>
            </a:r>
            <a:r>
              <a:rPr lang="zh-CN" altLang="en-US" sz="140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显示</a:t>
            </a:r>
            <a:r>
              <a:rPr lang="zh-CN" altLang="en-US" sz="140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配送</a:t>
            </a:r>
            <a:r>
              <a:rPr lang="zh-CN" altLang="en-US" sz="140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价</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5" y="2145538"/>
            <a:ext cx="6737229" cy="3284047"/>
          </a:xfrm>
          <a:prstGeom prst="rect">
            <a:avLst/>
          </a:prstGeom>
        </p:spPr>
      </p:pic>
    </p:spTree>
  </p:cSld>
  <p:clrMapOvr>
    <a:masterClrMapping/>
  </p:clrMapOvr>
  <p:transition spd="slow" advTm="0">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0663001" y="566983"/>
            <a:ext cx="1102022" cy="2770417"/>
            <a:chOff x="10979249" y="401862"/>
            <a:chExt cx="1102022" cy="2770417"/>
          </a:xfrm>
        </p:grpSpPr>
        <p:sp>
          <p:nvSpPr>
            <p:cNvPr id="11" name="文本框 10"/>
            <p:cNvSpPr txBox="1"/>
            <p:nvPr/>
          </p:nvSpPr>
          <p:spPr>
            <a:xfrm>
              <a:off x="11650384" y="401862"/>
              <a:ext cx="430887" cy="2770417"/>
            </a:xfrm>
            <a:prstGeom prst="rect">
              <a:avLst/>
            </a:prstGeom>
            <a:noFill/>
          </p:spPr>
          <p:txBody>
            <a:bodyPr vert="eaVert" wrap="square">
              <a:spAutoFit/>
            </a:bodyPr>
            <a:lstStyle/>
            <a:p>
              <a:pPr>
                <a:lnSpc>
                  <a:spcPct val="200000"/>
                </a:lnSpc>
              </a:pPr>
              <a:r>
                <a:rPr lang="en-US" altLang="zh-CN" sz="800" spc="800" dirty="0">
                  <a:solidFill>
                    <a:schemeClr val="accent1"/>
                  </a:solidFill>
                  <a:latin typeface="Impact" panose="020B0806030902050204" pitchFamily="34" charset="0"/>
                </a:rPr>
                <a:t>TRAINING</a:t>
              </a:r>
              <a:endParaRPr lang="zh-CN" altLang="en-US" sz="700" b="1" spc="300" dirty="0">
                <a:solidFill>
                  <a:srgbClr val="4472C4"/>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10979249" y="437772"/>
              <a:ext cx="391219" cy="343655"/>
              <a:chOff x="356798" y="2384426"/>
              <a:chExt cx="391219" cy="343655"/>
            </a:xfrm>
            <a:solidFill>
              <a:schemeClr val="bg1"/>
            </a:solidFill>
          </p:grpSpPr>
          <p:sp>
            <p:nvSpPr>
              <p:cNvPr id="13" name="任意多边形: 形状 12"/>
              <p:cNvSpPr/>
              <p:nvPr/>
            </p:nvSpPr>
            <p:spPr>
              <a:xfrm>
                <a:off x="356798" y="2384426"/>
                <a:ext cx="175365" cy="343655"/>
              </a:xfrm>
              <a:custGeom>
                <a:avLst/>
                <a:gdLst/>
                <a:ahLst/>
                <a:cxnLst/>
                <a:rect l="l" t="t" r="r" b="b"/>
                <a:pathLst>
                  <a:path w="175365" h="343655">
                    <a:moveTo>
                      <a:pt x="2846" y="0"/>
                    </a:moveTo>
                    <a:lnTo>
                      <a:pt x="172237" y="0"/>
                    </a:lnTo>
                    <a:cubicBezTo>
                      <a:pt x="183592" y="129019"/>
                      <a:pt x="164040" y="243570"/>
                      <a:pt x="113580" y="343655"/>
                    </a:cubicBezTo>
                    <a:lnTo>
                      <a:pt x="0" y="343655"/>
                    </a:lnTo>
                    <a:cubicBezTo>
                      <a:pt x="36478" y="278622"/>
                      <a:pt x="59826" y="219054"/>
                      <a:pt x="70042" y="164951"/>
                    </a:cubicBezTo>
                    <a:lnTo>
                      <a:pt x="2846" y="164951"/>
                    </a:lnTo>
                    <a:lnTo>
                      <a:pt x="2846" y="0"/>
                    </a:ln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4472C4"/>
                  </a:solidFill>
                </a:endParaRPr>
              </a:p>
            </p:txBody>
          </p:sp>
          <p:sp>
            <p:nvSpPr>
              <p:cNvPr id="14" name="任意多边形: 形状 13"/>
              <p:cNvSpPr/>
              <p:nvPr/>
            </p:nvSpPr>
            <p:spPr>
              <a:xfrm>
                <a:off x="574098" y="2385860"/>
                <a:ext cx="173919" cy="342221"/>
              </a:xfrm>
              <a:custGeom>
                <a:avLst/>
                <a:gdLst/>
                <a:ahLst/>
                <a:cxnLst/>
                <a:rect l="l" t="t" r="r" b="b"/>
                <a:pathLst>
                  <a:path w="173919" h="342221">
                    <a:moveTo>
                      <a:pt x="2847" y="0"/>
                    </a:moveTo>
                    <a:lnTo>
                      <a:pt x="170781" y="0"/>
                    </a:lnTo>
                    <a:cubicBezTo>
                      <a:pt x="182151" y="127106"/>
                      <a:pt x="162629" y="241180"/>
                      <a:pt x="112214" y="342221"/>
                    </a:cubicBezTo>
                    <a:lnTo>
                      <a:pt x="0" y="342221"/>
                    </a:lnTo>
                    <a:cubicBezTo>
                      <a:pt x="36479" y="278114"/>
                      <a:pt x="59827" y="218546"/>
                      <a:pt x="70043" y="163517"/>
                    </a:cubicBezTo>
                    <a:lnTo>
                      <a:pt x="2847" y="163517"/>
                    </a:lnTo>
                    <a:lnTo>
                      <a:pt x="2847" y="0"/>
                    </a:ln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4472C4"/>
                  </a:solidFill>
                </a:endParaRPr>
              </a:p>
            </p:txBody>
          </p:sp>
        </p:grpSp>
      </p:grpSp>
      <p:sp>
        <p:nvSpPr>
          <p:cNvPr id="16" name="文本框 15"/>
          <p:cNvSpPr txBox="1"/>
          <p:nvPr/>
        </p:nvSpPr>
        <p:spPr>
          <a:xfrm>
            <a:off x="1428816" y="2993636"/>
            <a:ext cx="8780970" cy="923330"/>
          </a:xfrm>
          <a:prstGeom prst="rect">
            <a:avLst/>
          </a:prstGeom>
          <a:noFill/>
        </p:spPr>
        <p:txBody>
          <a:bodyPr wrap="square" rtlCol="0">
            <a:spAutoFit/>
          </a:bodyPr>
          <a:lstStyle/>
          <a:p>
            <a:r>
              <a:rPr lang="zh-CN" altLang="en-US" sz="5400" b="1" spc="300" dirty="0">
                <a:latin typeface="微软雅黑" panose="020B0503020204020204" pitchFamily="34" charset="-122"/>
                <a:ea typeface="微软雅黑" panose="020B0503020204020204" pitchFamily="34" charset="-122"/>
                <a:cs typeface="+mn-ea"/>
                <a:sym typeface="+mn-lt"/>
              </a:rPr>
              <a:t>商品建档管理</a:t>
            </a:r>
          </a:p>
        </p:txBody>
      </p:sp>
      <p:grpSp>
        <p:nvGrpSpPr>
          <p:cNvPr id="24" name="组合 23"/>
          <p:cNvGrpSpPr/>
          <p:nvPr/>
        </p:nvGrpSpPr>
        <p:grpSpPr>
          <a:xfrm>
            <a:off x="932531" y="1957036"/>
            <a:ext cx="4209648" cy="831191"/>
            <a:chOff x="-873321" y="2233153"/>
            <a:chExt cx="4209648" cy="831191"/>
          </a:xfrm>
        </p:grpSpPr>
        <p:sp>
          <p:nvSpPr>
            <p:cNvPr id="23" name="矩形: 圆角 22"/>
            <p:cNvSpPr/>
            <p:nvPr/>
          </p:nvSpPr>
          <p:spPr>
            <a:xfrm flipV="1">
              <a:off x="-244876" y="3000070"/>
              <a:ext cx="3581203" cy="64274"/>
            </a:xfrm>
            <a:prstGeom prst="roundRect">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873321" y="2233153"/>
              <a:ext cx="2671281" cy="707886"/>
            </a:xfrm>
            <a:prstGeom prst="rect">
              <a:avLst/>
            </a:prstGeom>
            <a:noFill/>
          </p:spPr>
          <p:txBody>
            <a:bodyPr wrap="square" rtlCol="0">
              <a:spAutoFit/>
            </a:bodyPr>
            <a:lstStyle/>
            <a:p>
              <a:pPr algn="ctr"/>
              <a:r>
                <a:rPr lang="en-US" altLang="zh-CN" sz="4000" b="1" spc="300" dirty="0">
                  <a:solidFill>
                    <a:srgbClr val="4472C4"/>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PART</a:t>
              </a:r>
              <a:endParaRPr lang="zh-CN" altLang="zh-CN" sz="4000" b="1" spc="300" dirty="0">
                <a:solidFill>
                  <a:srgbClr val="4472C4"/>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p:txBody>
        </p:sp>
      </p:grpSp>
      <p:sp>
        <p:nvSpPr>
          <p:cNvPr id="18" name="文本框 12"/>
          <p:cNvSpPr txBox="1"/>
          <p:nvPr/>
        </p:nvSpPr>
        <p:spPr>
          <a:xfrm>
            <a:off x="1443725" y="4067697"/>
            <a:ext cx="8324450" cy="457818"/>
          </a:xfrm>
          <a:prstGeom prst="rect">
            <a:avLst/>
          </a:prstGeom>
          <a:noFill/>
        </p:spPr>
        <p:txBody>
          <a:bodyPr wrap="square" rtlCol="0">
            <a:spAutoFit/>
          </a:bodyPr>
          <a:lstStyle>
            <a:defPPr>
              <a:defRPr lang="zh-CN"/>
            </a:defPPr>
            <a:lvl1pPr>
              <a:lnSpc>
                <a:spcPct val="150000"/>
              </a:lnSpc>
              <a:defRPr sz="1900">
                <a:solidFill>
                  <a:schemeClr val="tx1">
                    <a:lumMod val="85000"/>
                    <a:lumOff val="15000"/>
                  </a:schemeClr>
                </a:solidFill>
              </a:defRPr>
            </a:lvl1pPr>
          </a:lstStyle>
          <a:p>
            <a:r>
              <a:rPr lang="zh-CN" altLang="en-US" sz="1800" spc="300" dirty="0">
                <a:solidFill>
                  <a:srgbClr val="4472C4"/>
                </a:solidFill>
                <a:latin typeface="思源黑体" panose="020B0500000000000000" pitchFamily="34" charset="-122"/>
                <a:ea typeface="思源黑体" panose="020B0500000000000000" pitchFamily="34" charset="-122"/>
                <a:sym typeface="思源黑体" panose="020B0500000000000000" pitchFamily="34" charset="-122"/>
              </a:rPr>
              <a:t>门</a:t>
            </a:r>
            <a:r>
              <a:rPr lang="zh-CN" altLang="en-US" sz="1800" spc="300" dirty="0" smtClean="0">
                <a:solidFill>
                  <a:srgbClr val="4472C4"/>
                </a:solidFill>
                <a:latin typeface="思源黑体" panose="020B0500000000000000" pitchFamily="34" charset="-122"/>
                <a:ea typeface="思源黑体" panose="020B0500000000000000" pitchFamily="34" charset="-122"/>
                <a:sym typeface="思源黑体" panose="020B0500000000000000" pitchFamily="34" charset="-122"/>
              </a:rPr>
              <a:t>店商品建档、仓库商品建档</a:t>
            </a:r>
            <a:endParaRPr lang="zh-CN" altLang="en-US" sz="1800" spc="300" dirty="0">
              <a:solidFill>
                <a:srgbClr val="4472C4"/>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5" name="等腰三角形 15"/>
          <p:cNvSpPr/>
          <p:nvPr/>
        </p:nvSpPr>
        <p:spPr>
          <a:xfrm rot="10800000">
            <a:off x="3237" y="-22391"/>
            <a:ext cx="1711437" cy="954879"/>
          </a:xfrm>
          <a:prstGeom prst="triangle">
            <a:avLst>
              <a:gd name="adj" fmla="val 100000"/>
            </a:avLst>
          </a:prstGeom>
          <a:solidFill>
            <a:srgbClr val="8FA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90625" y="6323493"/>
            <a:ext cx="147637" cy="14763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椭圆 31"/>
          <p:cNvSpPr/>
          <p:nvPr/>
        </p:nvSpPr>
        <p:spPr>
          <a:xfrm>
            <a:off x="764188" y="6323493"/>
            <a:ext cx="147637" cy="147637"/>
          </a:xfrm>
          <a:prstGeom prst="ellipse">
            <a:avLst/>
          </a:prstGeom>
          <a:solidFill>
            <a:srgbClr val="8FA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椭圆 32"/>
          <p:cNvSpPr/>
          <p:nvPr/>
        </p:nvSpPr>
        <p:spPr>
          <a:xfrm>
            <a:off x="1037751" y="6323493"/>
            <a:ext cx="147637" cy="147637"/>
          </a:xfrm>
          <a:prstGeom prst="ellipse">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4082359" y="3007531"/>
            <a:ext cx="8136535" cy="3882267"/>
            <a:chOff x="4078023" y="2973498"/>
            <a:chExt cx="8141219" cy="3884502"/>
          </a:xfrm>
          <a:solidFill>
            <a:srgbClr val="005DA2"/>
          </a:solidFill>
        </p:grpSpPr>
        <p:sp>
          <p:nvSpPr>
            <p:cNvPr id="35" name="Freeform 5"/>
            <p:cNvSpPr/>
            <p:nvPr/>
          </p:nvSpPr>
          <p:spPr bwMode="auto">
            <a:xfrm>
              <a:off x="4078023" y="5589157"/>
              <a:ext cx="4758750" cy="1268843"/>
            </a:xfrm>
            <a:custGeom>
              <a:avLst/>
              <a:gdLst>
                <a:gd name="T0" fmla="*/ 0 w 251"/>
                <a:gd name="T1" fmla="*/ 67 h 67"/>
                <a:gd name="T2" fmla="*/ 0 w 251"/>
                <a:gd name="T3" fmla="*/ 67 h 67"/>
                <a:gd name="T4" fmla="*/ 251 w 251"/>
                <a:gd name="T5" fmla="*/ 67 h 67"/>
                <a:gd name="T6" fmla="*/ 251 w 251"/>
                <a:gd name="T7" fmla="*/ 0 h 67"/>
                <a:gd name="T8" fmla="*/ 0 w 251"/>
                <a:gd name="T9" fmla="*/ 67 h 67"/>
              </a:gdLst>
              <a:ahLst/>
              <a:cxnLst>
                <a:cxn ang="0">
                  <a:pos x="T0" y="T1"/>
                </a:cxn>
                <a:cxn ang="0">
                  <a:pos x="T2" y="T3"/>
                </a:cxn>
                <a:cxn ang="0">
                  <a:pos x="T4" y="T5"/>
                </a:cxn>
                <a:cxn ang="0">
                  <a:pos x="T6" y="T7"/>
                </a:cxn>
                <a:cxn ang="0">
                  <a:pos x="T8" y="T9"/>
                </a:cxn>
              </a:cxnLst>
              <a:rect l="0" t="0" r="r" b="b"/>
              <a:pathLst>
                <a:path w="251" h="67">
                  <a:moveTo>
                    <a:pt x="0" y="67"/>
                  </a:moveTo>
                  <a:cubicBezTo>
                    <a:pt x="0" y="67"/>
                    <a:pt x="0" y="67"/>
                    <a:pt x="0" y="67"/>
                  </a:cubicBezTo>
                  <a:cubicBezTo>
                    <a:pt x="251" y="67"/>
                    <a:pt x="251" y="67"/>
                    <a:pt x="251" y="67"/>
                  </a:cubicBezTo>
                  <a:cubicBezTo>
                    <a:pt x="251" y="0"/>
                    <a:pt x="251" y="0"/>
                    <a:pt x="251" y="0"/>
                  </a:cubicBezTo>
                  <a:cubicBezTo>
                    <a:pt x="178" y="38"/>
                    <a:pt x="92" y="62"/>
                    <a:pt x="0" y="67"/>
                  </a:cubicBezTo>
                  <a:close/>
                </a:path>
              </a:pathLst>
            </a:custGeom>
            <a:solidFill>
              <a:srgbClr val="8FAADD"/>
            </a:solidFill>
            <a:ln>
              <a:noFill/>
            </a:ln>
          </p:spPr>
          <p:txBody>
            <a:bodyPr/>
            <a:lstStyle/>
            <a:p>
              <a:pPr defTabSz="1219200"/>
              <a:endParaRPr lang="zh-CN" altLang="en-US" sz="2800">
                <a:solidFill>
                  <a:prstClr val="black"/>
                </a:solidFill>
                <a:cs typeface="+mn-ea"/>
                <a:sym typeface="+mn-lt"/>
              </a:endParaRPr>
            </a:p>
          </p:txBody>
        </p:sp>
        <p:sp>
          <p:nvSpPr>
            <p:cNvPr id="36" name="Freeform 6"/>
            <p:cNvSpPr/>
            <p:nvPr/>
          </p:nvSpPr>
          <p:spPr bwMode="auto">
            <a:xfrm>
              <a:off x="8912383" y="4906297"/>
              <a:ext cx="1117622" cy="1951702"/>
            </a:xfrm>
            <a:custGeom>
              <a:avLst/>
              <a:gdLst>
                <a:gd name="T0" fmla="*/ 0 w 59"/>
                <a:gd name="T1" fmla="*/ 36 h 103"/>
                <a:gd name="T2" fmla="*/ 0 w 59"/>
                <a:gd name="T3" fmla="*/ 103 h 103"/>
                <a:gd name="T4" fmla="*/ 59 w 59"/>
                <a:gd name="T5" fmla="*/ 103 h 103"/>
                <a:gd name="T6" fmla="*/ 59 w 59"/>
                <a:gd name="T7" fmla="*/ 0 h 103"/>
                <a:gd name="T8" fmla="*/ 0 w 59"/>
                <a:gd name="T9" fmla="*/ 36 h 103"/>
              </a:gdLst>
              <a:ahLst/>
              <a:cxnLst>
                <a:cxn ang="0">
                  <a:pos x="T0" y="T1"/>
                </a:cxn>
                <a:cxn ang="0">
                  <a:pos x="T2" y="T3"/>
                </a:cxn>
                <a:cxn ang="0">
                  <a:pos x="T4" y="T5"/>
                </a:cxn>
                <a:cxn ang="0">
                  <a:pos x="T6" y="T7"/>
                </a:cxn>
                <a:cxn ang="0">
                  <a:pos x="T8" y="T9"/>
                </a:cxn>
              </a:cxnLst>
              <a:rect l="0" t="0" r="r" b="b"/>
              <a:pathLst>
                <a:path w="59" h="103">
                  <a:moveTo>
                    <a:pt x="0" y="36"/>
                  </a:moveTo>
                  <a:cubicBezTo>
                    <a:pt x="0" y="103"/>
                    <a:pt x="0" y="103"/>
                    <a:pt x="0" y="103"/>
                  </a:cubicBezTo>
                  <a:cubicBezTo>
                    <a:pt x="59" y="103"/>
                    <a:pt x="59" y="103"/>
                    <a:pt x="59" y="103"/>
                  </a:cubicBezTo>
                  <a:cubicBezTo>
                    <a:pt x="59" y="0"/>
                    <a:pt x="59" y="0"/>
                    <a:pt x="59" y="0"/>
                  </a:cubicBezTo>
                  <a:cubicBezTo>
                    <a:pt x="41" y="13"/>
                    <a:pt x="21" y="25"/>
                    <a:pt x="0" y="36"/>
                  </a:cubicBezTo>
                  <a:close/>
                </a:path>
              </a:pathLst>
            </a:custGeom>
            <a:solidFill>
              <a:srgbClr val="4472C4"/>
            </a:solidFill>
            <a:ln>
              <a:noFill/>
            </a:ln>
          </p:spPr>
          <p:txBody>
            <a:bodyPr vert="horz" wrap="square" lIns="91387" tIns="45693" rIns="91387" bIns="45693" numCol="1" anchor="t" anchorCtr="0" compatLnSpc="1"/>
            <a:lstStyle/>
            <a:p>
              <a:pPr defTabSz="1219200"/>
              <a:endParaRPr lang="zh-CN" altLang="en-US" sz="3200">
                <a:solidFill>
                  <a:prstClr val="black"/>
                </a:solidFill>
                <a:cs typeface="+mn-ea"/>
                <a:sym typeface="+mn-lt"/>
              </a:endParaRPr>
            </a:p>
          </p:txBody>
        </p:sp>
        <p:sp>
          <p:nvSpPr>
            <p:cNvPr id="37" name="Freeform 7"/>
            <p:cNvSpPr/>
            <p:nvPr/>
          </p:nvSpPr>
          <p:spPr bwMode="auto">
            <a:xfrm>
              <a:off x="11630562" y="2973498"/>
              <a:ext cx="588680" cy="3884501"/>
            </a:xfrm>
            <a:custGeom>
              <a:avLst/>
              <a:gdLst>
                <a:gd name="T0" fmla="*/ 31 w 31"/>
                <a:gd name="T1" fmla="*/ 0 h 205"/>
                <a:gd name="T2" fmla="*/ 28 w 31"/>
                <a:gd name="T3" fmla="*/ 0 h 205"/>
                <a:gd name="T4" fmla="*/ 0 w 31"/>
                <a:gd name="T5" fmla="*/ 36 h 205"/>
                <a:gd name="T6" fmla="*/ 0 w 31"/>
                <a:gd name="T7" fmla="*/ 205 h 205"/>
                <a:gd name="T8" fmla="*/ 31 w 31"/>
                <a:gd name="T9" fmla="*/ 205 h 205"/>
                <a:gd name="T10" fmla="*/ 31 w 31"/>
                <a:gd name="T11" fmla="*/ 0 h 205"/>
              </a:gdLst>
              <a:ahLst/>
              <a:cxnLst>
                <a:cxn ang="0">
                  <a:pos x="T0" y="T1"/>
                </a:cxn>
                <a:cxn ang="0">
                  <a:pos x="T2" y="T3"/>
                </a:cxn>
                <a:cxn ang="0">
                  <a:pos x="T4" y="T5"/>
                </a:cxn>
                <a:cxn ang="0">
                  <a:pos x="T6" y="T7"/>
                </a:cxn>
                <a:cxn ang="0">
                  <a:pos x="T8" y="T9"/>
                </a:cxn>
                <a:cxn ang="0">
                  <a:pos x="T10" y="T11"/>
                </a:cxn>
              </a:cxnLst>
              <a:rect l="0" t="0" r="r" b="b"/>
              <a:pathLst>
                <a:path w="31" h="205">
                  <a:moveTo>
                    <a:pt x="31" y="0"/>
                  </a:moveTo>
                  <a:cubicBezTo>
                    <a:pt x="28" y="0"/>
                    <a:pt x="28" y="0"/>
                    <a:pt x="28" y="0"/>
                  </a:cubicBezTo>
                  <a:cubicBezTo>
                    <a:pt x="20" y="13"/>
                    <a:pt x="11" y="25"/>
                    <a:pt x="0" y="36"/>
                  </a:cubicBezTo>
                  <a:cubicBezTo>
                    <a:pt x="0" y="205"/>
                    <a:pt x="0" y="205"/>
                    <a:pt x="0" y="205"/>
                  </a:cubicBezTo>
                  <a:cubicBezTo>
                    <a:pt x="31" y="205"/>
                    <a:pt x="31" y="205"/>
                    <a:pt x="31" y="205"/>
                  </a:cubicBezTo>
                  <a:lnTo>
                    <a:pt x="31" y="0"/>
                  </a:lnTo>
                  <a:close/>
                </a:path>
              </a:pathLst>
            </a:custGeom>
            <a:solidFill>
              <a:srgbClr val="8FAADD"/>
            </a:solidFill>
            <a:ln>
              <a:noFill/>
            </a:ln>
          </p:spPr>
          <p:txBody>
            <a:bodyPr vert="horz" wrap="square" lIns="91387" tIns="45693" rIns="91387" bIns="45693" numCol="1" anchor="t" anchorCtr="0" compatLnSpc="1"/>
            <a:lstStyle/>
            <a:p>
              <a:pPr defTabSz="1219200"/>
              <a:endParaRPr lang="zh-CN" altLang="en-US" sz="3200">
                <a:solidFill>
                  <a:prstClr val="black"/>
                </a:solidFill>
                <a:cs typeface="+mn-ea"/>
                <a:sym typeface="+mn-lt"/>
              </a:endParaRPr>
            </a:p>
          </p:txBody>
        </p:sp>
        <p:sp>
          <p:nvSpPr>
            <p:cNvPr id="38" name="Freeform 8"/>
            <p:cNvSpPr/>
            <p:nvPr/>
          </p:nvSpPr>
          <p:spPr bwMode="auto">
            <a:xfrm>
              <a:off x="10126881" y="3656358"/>
              <a:ext cx="1401162" cy="3201642"/>
            </a:xfrm>
            <a:custGeom>
              <a:avLst/>
              <a:gdLst>
                <a:gd name="T0" fmla="*/ 0 w 74"/>
                <a:gd name="T1" fmla="*/ 66 h 169"/>
                <a:gd name="T2" fmla="*/ 0 w 74"/>
                <a:gd name="T3" fmla="*/ 169 h 169"/>
                <a:gd name="T4" fmla="*/ 74 w 74"/>
                <a:gd name="T5" fmla="*/ 169 h 169"/>
                <a:gd name="T6" fmla="*/ 74 w 74"/>
                <a:gd name="T7" fmla="*/ 0 h 169"/>
                <a:gd name="T8" fmla="*/ 0 w 74"/>
                <a:gd name="T9" fmla="*/ 66 h 169"/>
              </a:gdLst>
              <a:ahLst/>
              <a:cxnLst>
                <a:cxn ang="0">
                  <a:pos x="T0" y="T1"/>
                </a:cxn>
                <a:cxn ang="0">
                  <a:pos x="T2" y="T3"/>
                </a:cxn>
                <a:cxn ang="0">
                  <a:pos x="T4" y="T5"/>
                </a:cxn>
                <a:cxn ang="0">
                  <a:pos x="T6" y="T7"/>
                </a:cxn>
                <a:cxn ang="0">
                  <a:pos x="T8" y="T9"/>
                </a:cxn>
              </a:cxnLst>
              <a:rect l="0" t="0" r="r" b="b"/>
              <a:pathLst>
                <a:path w="74" h="169">
                  <a:moveTo>
                    <a:pt x="0" y="66"/>
                  </a:moveTo>
                  <a:cubicBezTo>
                    <a:pt x="0" y="169"/>
                    <a:pt x="0" y="169"/>
                    <a:pt x="0" y="169"/>
                  </a:cubicBezTo>
                  <a:cubicBezTo>
                    <a:pt x="74" y="169"/>
                    <a:pt x="74" y="169"/>
                    <a:pt x="74" y="169"/>
                  </a:cubicBezTo>
                  <a:cubicBezTo>
                    <a:pt x="74" y="0"/>
                    <a:pt x="74" y="0"/>
                    <a:pt x="74" y="0"/>
                  </a:cubicBezTo>
                  <a:cubicBezTo>
                    <a:pt x="52" y="24"/>
                    <a:pt x="28" y="47"/>
                    <a:pt x="0" y="66"/>
                  </a:cubicBezTo>
                  <a:close/>
                </a:path>
              </a:pathLst>
            </a:custGeom>
            <a:solidFill>
              <a:srgbClr val="DBE4F4"/>
            </a:solidFill>
            <a:ln>
              <a:noFill/>
            </a:ln>
          </p:spPr>
          <p:txBody>
            <a:bodyPr/>
            <a:lstStyle/>
            <a:p>
              <a:pPr defTabSz="1219200"/>
              <a:endParaRPr lang="zh-CN" altLang="en-US" sz="2800">
                <a:solidFill>
                  <a:prstClr val="black"/>
                </a:solidFill>
                <a:cs typeface="+mn-ea"/>
                <a:sym typeface="+mn-lt"/>
              </a:endParaRPr>
            </a:p>
          </p:txBody>
        </p:sp>
      </p:grpSp>
      <p:sp>
        <p:nvSpPr>
          <p:cNvPr id="2" name="矩形 1"/>
          <p:cNvSpPr/>
          <p:nvPr/>
        </p:nvSpPr>
        <p:spPr>
          <a:xfrm>
            <a:off x="3214791" y="1550518"/>
            <a:ext cx="1348446" cy="1200329"/>
          </a:xfrm>
          <a:prstGeom prst="rect">
            <a:avLst/>
          </a:prstGeom>
          <a:noFill/>
        </p:spPr>
        <p:txBody>
          <a:bodyPr wrap="none" lIns="91440" tIns="45720" rIns="91440" bIns="45720">
            <a:spAutoFit/>
          </a:bodyPr>
          <a:lstStyle/>
          <a:p>
            <a:pPr algn="ctr"/>
            <a:r>
              <a:rPr lang="en-US" altLang="zh-CN" sz="7200" spc="800" dirty="0" smtClean="0">
                <a:solidFill>
                  <a:schemeClr val="accent1"/>
                </a:solidFill>
                <a:latin typeface="Impact" panose="020B0806030902050204" pitchFamily="34" charset="0"/>
              </a:rPr>
              <a:t>02</a:t>
            </a:r>
            <a:endParaRPr lang="zh-CN" altLang="en-US" sz="7200" spc="800" dirty="0">
              <a:solidFill>
                <a:schemeClr val="accent1"/>
              </a:solidFill>
              <a:latin typeface="Impact" panose="020B080603090205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711535" y="1204170"/>
            <a:ext cx="10501604" cy="1713859"/>
            <a:chOff x="975401" y="2193785"/>
            <a:chExt cx="6945222" cy="1713859"/>
          </a:xfrm>
        </p:grpSpPr>
        <p:sp>
          <p:nvSpPr>
            <p:cNvPr id="34" name="文本框 33"/>
            <p:cNvSpPr txBox="1"/>
            <p:nvPr/>
          </p:nvSpPr>
          <p:spPr>
            <a:xfrm>
              <a:off x="975401" y="2707315"/>
              <a:ext cx="6945222" cy="1200329"/>
            </a:xfrm>
            <a:prstGeom prst="rect">
              <a:avLst/>
            </a:prstGeom>
            <a:noFill/>
          </p:spPr>
          <p:txBody>
            <a:bodyPr wrap="square" rtlCol="0">
              <a:spAutoFit/>
            </a:bodyPr>
            <a:lstStyle>
              <a:defPPr>
                <a:defRPr lang="zh-CN"/>
              </a:defPPr>
              <a:lvl1pPr>
                <a:lnSpc>
                  <a:spcPts val="2000"/>
                </a:lnSpc>
                <a:defRPr sz="1600">
                  <a:solidFill>
                    <a:srgbClr val="111111"/>
                  </a:solidFill>
                  <a:latin typeface="+mn-ea"/>
                  <a:cs typeface="+mn-ea"/>
                </a:defRPr>
              </a:lvl1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smtClean="0">
                  <a:ln>
                    <a:noFill/>
                  </a:ln>
                  <a:solidFill>
                    <a:srgbClr val="111111"/>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成本倍率：配送价格在成本的基础上计算，计算公式：成本</a:t>
              </a:r>
              <a:r>
                <a:rPr kumimoji="0" lang="en-US" altLang="zh-CN" b="0" i="0" u="none" strike="noStrike" kern="1200" cap="none" spc="0" normalizeH="0" baseline="0" noProof="0" dirty="0" smtClean="0">
                  <a:ln>
                    <a:noFill/>
                  </a:ln>
                  <a:solidFill>
                    <a:srgbClr val="111111"/>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a:t>
              </a:r>
              <a:r>
                <a:rPr kumimoji="0" lang="zh-CN" altLang="en-US" b="0" i="0" u="none" strike="noStrike" kern="1200" cap="none" spc="0" normalizeH="0" baseline="0" noProof="0" dirty="0" smtClean="0">
                  <a:ln>
                    <a:noFill/>
                  </a:ln>
                  <a:solidFill>
                    <a:srgbClr val="111111"/>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倍率</a:t>
              </a:r>
              <a:r>
                <a:rPr kumimoji="0" lang="en-US" altLang="zh-CN" b="0" i="0" u="none" strike="noStrike" kern="1200" cap="none" spc="0" normalizeH="0" baseline="0" noProof="0" dirty="0" smtClean="0">
                  <a:ln>
                    <a:noFill/>
                  </a:ln>
                  <a:solidFill>
                    <a:srgbClr val="111111"/>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a:t>
              </a:r>
              <a:r>
                <a:rPr kumimoji="0" lang="zh-CN" altLang="en-US" b="0" i="0" u="none" strike="noStrike" kern="1200" cap="none" spc="0" normalizeH="0" baseline="0" noProof="0" dirty="0" smtClean="0">
                  <a:ln>
                    <a:noFill/>
                  </a:ln>
                  <a:solidFill>
                    <a:srgbClr val="111111"/>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配送价</a:t>
              </a:r>
              <a:endParaRPr kumimoji="0" lang="en-US" altLang="zh-CN" b="0" i="0" u="none" strike="noStrike" kern="1200" cap="none" spc="0" normalizeH="0" baseline="0" noProof="0" dirty="0" smtClean="0">
                <a:ln>
                  <a:noFill/>
                </a:ln>
                <a:solidFill>
                  <a:srgbClr val="111111"/>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a:p>
              <a:pPr>
                <a:lnSpc>
                  <a:spcPct val="150000"/>
                </a:lnSpc>
                <a:defRPr/>
              </a:pPr>
              <a:r>
                <a:rPr lang="zh-CN" altLang="en-US" dirty="0" smtClean="0">
                  <a:latin typeface="微软雅黑" panose="020B0503020204020204" pitchFamily="34" charset="-122"/>
                  <a:ea typeface="微软雅黑" panose="020B0503020204020204" pitchFamily="34" charset="-122"/>
                  <a:sym typeface="思源黑体" panose="020B0500000000000000" pitchFamily="34" charset="-122"/>
                </a:rPr>
                <a:t>成本加价：配送价格在成本倍率计算的基础上增加价格，计算公式：</a:t>
              </a:r>
              <a:r>
                <a:rPr lang="zh-CN" altLang="en-US" dirty="0">
                  <a:latin typeface="微软雅黑" panose="020B0503020204020204" pitchFamily="34" charset="-122"/>
                  <a:ea typeface="微软雅黑" panose="020B0503020204020204" pitchFamily="34" charset="-122"/>
                  <a:sym typeface="思源黑体" panose="020B0500000000000000" pitchFamily="34" charset="-122"/>
                </a:rPr>
                <a:t>成本</a:t>
              </a:r>
              <a:r>
                <a:rPr lang="en-US" altLang="zh-CN" dirty="0">
                  <a:latin typeface="微软雅黑" panose="020B0503020204020204" pitchFamily="34" charset="-122"/>
                  <a:ea typeface="微软雅黑" panose="020B0503020204020204" pitchFamily="34" charset="-122"/>
                  <a:sym typeface="思源黑体" panose="020B0500000000000000" pitchFamily="34" charset="-122"/>
                </a:rPr>
                <a:t>*</a:t>
              </a:r>
              <a:r>
                <a:rPr lang="zh-CN" altLang="en-US" dirty="0" smtClean="0">
                  <a:latin typeface="微软雅黑" panose="020B0503020204020204" pitchFamily="34" charset="-122"/>
                  <a:ea typeface="微软雅黑" panose="020B0503020204020204" pitchFamily="34" charset="-122"/>
                  <a:sym typeface="思源黑体" panose="020B0500000000000000" pitchFamily="34" charset="-122"/>
                </a:rPr>
                <a:t>倍率</a:t>
              </a:r>
              <a:r>
                <a:rPr lang="en-US" altLang="zh-CN" dirty="0" smtClean="0">
                  <a:latin typeface="微软雅黑" panose="020B0503020204020204" pitchFamily="34" charset="-122"/>
                  <a:ea typeface="微软雅黑" panose="020B0503020204020204" pitchFamily="34" charset="-122"/>
                  <a:sym typeface="思源黑体" panose="020B0500000000000000" pitchFamily="34" charset="-122"/>
                </a:rPr>
                <a:t>+</a:t>
              </a:r>
              <a:r>
                <a:rPr lang="zh-CN" altLang="en-US" dirty="0">
                  <a:latin typeface="微软雅黑" panose="020B0503020204020204" pitchFamily="34" charset="-122"/>
                  <a:ea typeface="微软雅黑" panose="020B0503020204020204" pitchFamily="34" charset="-122"/>
                  <a:sym typeface="思源黑体" panose="020B0500000000000000" pitchFamily="34" charset="-122"/>
                </a:rPr>
                <a:t>成本</a:t>
              </a:r>
              <a:r>
                <a:rPr lang="zh-CN" altLang="en-US" dirty="0" smtClean="0">
                  <a:latin typeface="微软雅黑" panose="020B0503020204020204" pitchFamily="34" charset="-122"/>
                  <a:ea typeface="微软雅黑" panose="020B0503020204020204" pitchFamily="34" charset="-122"/>
                  <a:sym typeface="思源黑体" panose="020B0500000000000000" pitchFamily="34" charset="-122"/>
                </a:rPr>
                <a:t>加价</a:t>
              </a:r>
              <a:r>
                <a:rPr lang="en-US" altLang="zh-CN" dirty="0">
                  <a:latin typeface="微软雅黑" panose="020B0503020204020204" pitchFamily="34" charset="-122"/>
                  <a:ea typeface="微软雅黑" panose="020B0503020204020204" pitchFamily="34" charset="-122"/>
                  <a:sym typeface="思源黑体" panose="020B0500000000000000" pitchFamily="34" charset="-122"/>
                </a:rPr>
                <a:t>=</a:t>
              </a:r>
              <a:r>
                <a:rPr lang="zh-CN" altLang="en-US" dirty="0">
                  <a:latin typeface="微软雅黑" panose="020B0503020204020204" pitchFamily="34" charset="-122"/>
                  <a:ea typeface="微软雅黑" panose="020B0503020204020204" pitchFamily="34" charset="-122"/>
                  <a:sym typeface="思源黑体" panose="020B0500000000000000" pitchFamily="34" charset="-122"/>
                </a:rPr>
                <a:t>配送</a:t>
              </a:r>
              <a:r>
                <a:rPr lang="zh-CN" altLang="en-US" dirty="0" smtClean="0">
                  <a:latin typeface="微软雅黑" panose="020B0503020204020204" pitchFamily="34" charset="-122"/>
                  <a:ea typeface="微软雅黑" panose="020B0503020204020204" pitchFamily="34" charset="-122"/>
                  <a:sym typeface="思源黑体" panose="020B0500000000000000" pitchFamily="34" charset="-122"/>
                </a:rPr>
                <a:t>价。</a:t>
              </a:r>
              <a:endParaRPr lang="en-US" altLang="zh-CN" dirty="0" smtClean="0">
                <a:latin typeface="微软雅黑" panose="020B0503020204020204" pitchFamily="34" charset="-122"/>
                <a:ea typeface="微软雅黑" panose="020B0503020204020204" pitchFamily="34" charset="-122"/>
                <a:sym typeface="思源黑体" panose="020B0500000000000000" pitchFamily="34" charset="-122"/>
              </a:endParaRPr>
            </a:p>
            <a:p>
              <a:pPr>
                <a:lnSpc>
                  <a:spcPct val="150000"/>
                </a:lnSpc>
                <a:defRPr/>
              </a:pPr>
              <a:r>
                <a:rPr lang="zh-CN" altLang="en-US" dirty="0" smtClean="0">
                  <a:latin typeface="微软雅黑" panose="020B0503020204020204" pitchFamily="34" charset="-122"/>
                  <a:ea typeface="微软雅黑" panose="020B0503020204020204" pitchFamily="34" charset="-122"/>
                  <a:sym typeface="思源黑体" panose="020B0500000000000000" pitchFamily="34" charset="-122"/>
                </a:rPr>
                <a:t>注意：</a:t>
              </a:r>
              <a:r>
                <a:rPr lang="zh-CN" altLang="en-US" b="1" dirty="0" smtClean="0">
                  <a:latin typeface="微软雅黑" panose="020B0503020204020204" pitchFamily="34" charset="-122"/>
                  <a:ea typeface="微软雅黑" panose="020B0503020204020204" pitchFamily="34" charset="-122"/>
                  <a:sym typeface="思源黑体" panose="020B0500000000000000" pitchFamily="34" charset="-122"/>
                </a:rPr>
                <a:t>成本倍率、成本加价设置如果小于</a:t>
              </a:r>
              <a:r>
                <a:rPr lang="en-US" altLang="zh-CN" b="1" dirty="0" smtClean="0">
                  <a:latin typeface="微软雅黑" panose="020B0503020204020204" pitchFamily="34" charset="-122"/>
                  <a:ea typeface="微软雅黑" panose="020B0503020204020204" pitchFamily="34" charset="-122"/>
                  <a:sym typeface="思源黑体" panose="020B0500000000000000" pitchFamily="34" charset="-122"/>
                </a:rPr>
                <a:t>1</a:t>
              </a:r>
              <a:r>
                <a:rPr lang="zh-CN" altLang="en-US" b="1" dirty="0" smtClean="0">
                  <a:latin typeface="微软雅黑" panose="020B0503020204020204" pitchFamily="34" charset="-122"/>
                  <a:ea typeface="微软雅黑" panose="020B0503020204020204" pitchFamily="34" charset="-122"/>
                  <a:sym typeface="思源黑体" panose="020B0500000000000000" pitchFamily="34" charset="-122"/>
                </a:rPr>
                <a:t>，配送价格将会低于成本价。设置成</a:t>
              </a:r>
              <a:r>
                <a:rPr lang="en-US" altLang="zh-CN" b="1" dirty="0" smtClean="0">
                  <a:latin typeface="微软雅黑" panose="020B0503020204020204" pitchFamily="34" charset="-122"/>
                  <a:ea typeface="微软雅黑" panose="020B0503020204020204" pitchFamily="34" charset="-122"/>
                  <a:sym typeface="思源黑体" panose="020B0500000000000000" pitchFamily="34" charset="-122"/>
                </a:rPr>
                <a:t>0</a:t>
              </a:r>
              <a:r>
                <a:rPr lang="zh-CN" altLang="en-US" b="1" dirty="0" smtClean="0">
                  <a:latin typeface="微软雅黑" panose="020B0503020204020204" pitchFamily="34" charset="-122"/>
                  <a:ea typeface="微软雅黑" panose="020B0503020204020204" pitchFamily="34" charset="-122"/>
                  <a:sym typeface="思源黑体" panose="020B0500000000000000" pitchFamily="34" charset="-122"/>
                </a:rPr>
                <a:t>，不会参与计算的。</a:t>
              </a:r>
              <a:endParaRPr lang="en-US" altLang="zh-CN" b="1" dirty="0">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36" name="文本框 35"/>
            <p:cNvSpPr txBox="1"/>
            <p:nvPr/>
          </p:nvSpPr>
          <p:spPr>
            <a:xfrm>
              <a:off x="975401" y="2193785"/>
              <a:ext cx="6945222" cy="523220"/>
            </a:xfrm>
            <a:prstGeom prst="rect">
              <a:avLst/>
            </a:prstGeom>
            <a:noFill/>
          </p:spPr>
          <p:txBody>
            <a:bodyPr wrap="square" rtlCol="0">
              <a:spAutoFit/>
            </a:bodyPr>
            <a:lstStyle/>
            <a:p>
              <a:pPr lvl="0">
                <a:defRPr/>
              </a:pPr>
              <a:r>
                <a:rPr lang="zh-CN" altLang="en-US" sz="2800" b="1" dirty="0">
                  <a:solidFill>
                    <a:srgbClr val="4472C4"/>
                  </a:solidFill>
                  <a:latin typeface="微软雅黑" panose="020B0503020204020204" pitchFamily="34" charset="-122"/>
                  <a:ea typeface="微软雅黑" panose="020B0503020204020204" pitchFamily="34" charset="-122"/>
                  <a:cs typeface="+mn-ea"/>
                  <a:sym typeface="思源黑体" panose="020B0500000000000000" pitchFamily="34" charset="-122"/>
                </a:rPr>
                <a:t>成本</a:t>
              </a:r>
              <a:r>
                <a:rPr lang="zh-CN" altLang="en-US" sz="2800" b="1" dirty="0" smtClean="0">
                  <a:solidFill>
                    <a:srgbClr val="4472C4"/>
                  </a:solidFill>
                  <a:latin typeface="微软雅黑" panose="020B0503020204020204" pitchFamily="34" charset="-122"/>
                  <a:ea typeface="微软雅黑" panose="020B0503020204020204" pitchFamily="34" charset="-122"/>
                  <a:cs typeface="+mn-ea"/>
                  <a:sym typeface="思源黑体" panose="020B0500000000000000" pitchFamily="34" charset="-122"/>
                </a:rPr>
                <a:t>倍率、成本加价说明</a:t>
              </a:r>
              <a:endParaRPr kumimoji="0" lang="zh-CN" altLang="en-US" sz="2800" b="1"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mn-ea"/>
                <a:sym typeface="思源黑体" panose="020B0500000000000000" pitchFamily="34" charset="-122"/>
              </a:endParaRPr>
            </a:p>
          </p:txBody>
        </p:sp>
      </p:grpSp>
      <p:sp>
        <p:nvSpPr>
          <p:cNvPr id="26" name="文本框 25"/>
          <p:cNvSpPr txBox="1"/>
          <p:nvPr>
            <p:custDataLst>
              <p:tags r:id="rId1"/>
            </p:custDataLst>
          </p:nvPr>
        </p:nvSpPr>
        <p:spPr>
          <a:xfrm>
            <a:off x="992744" y="308839"/>
            <a:ext cx="758615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价格</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体系</a:t>
            </a:r>
          </a:p>
        </p:txBody>
      </p:sp>
      <p:grpSp>
        <p:nvGrpSpPr>
          <p:cNvPr id="27" name="组合 26"/>
          <p:cNvGrpSpPr/>
          <p:nvPr/>
        </p:nvGrpSpPr>
        <p:grpSpPr>
          <a:xfrm>
            <a:off x="5001" y="420167"/>
            <a:ext cx="787801" cy="262018"/>
            <a:chOff x="481224" y="-2958353"/>
            <a:chExt cx="1293787" cy="430306"/>
          </a:xfrm>
        </p:grpSpPr>
        <p:sp>
          <p:nvSpPr>
            <p:cNvPr id="29" name="五边形 28"/>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燕尾形 30"/>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
        <p:nvSpPr>
          <p:cNvPr id="52" name="矩形: 圆角 37"/>
          <p:cNvSpPr/>
          <p:nvPr/>
        </p:nvSpPr>
        <p:spPr>
          <a:xfrm>
            <a:off x="711535" y="3001478"/>
            <a:ext cx="3289786" cy="3154293"/>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0" name="文本框 59"/>
          <p:cNvSpPr txBox="1"/>
          <p:nvPr/>
        </p:nvSpPr>
        <p:spPr bwMode="auto">
          <a:xfrm>
            <a:off x="815131" y="3987222"/>
            <a:ext cx="2932190" cy="170816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14400">
              <a:lnSpc>
                <a:spcPct val="150000"/>
              </a:lnSpc>
              <a:defRPr/>
            </a:pP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成本倍率：</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1.2</a:t>
            </a:r>
            <a:endParaRPr lang="en-US" altLang="zh-CN" sz="1400" dirty="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a:p>
            <a:pPr lvl="0" defTabSz="914400">
              <a:lnSpc>
                <a:spcPct val="150000"/>
              </a:lnSpc>
              <a:defRPr/>
            </a:pP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成本加价：</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0</a:t>
            </a:r>
          </a:p>
          <a:p>
            <a:pPr lvl="0" defTabSz="914400">
              <a:lnSpc>
                <a:spcPct val="150000"/>
              </a:lnSpc>
              <a:defRPr/>
            </a:pP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如果一个商品的采购成本是：</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5</a:t>
            </a: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元</a:t>
            </a:r>
            <a:endPar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a:p>
            <a:pPr lvl="0" defTabSz="914400">
              <a:lnSpc>
                <a:spcPct val="150000"/>
              </a:lnSpc>
              <a:defRPr/>
            </a:pPr>
            <a:r>
              <a:rPr lang="zh-CN" altLang="en-US" sz="1400" dirty="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计算</a:t>
            </a: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公式：</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5*1.2</a:t>
            </a:r>
          </a:p>
          <a:p>
            <a:pPr lvl="0" defTabSz="914400">
              <a:lnSpc>
                <a:spcPct val="150000"/>
              </a:lnSpc>
              <a:defRPr/>
            </a:pP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这个商品最终的配送价格为：</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6</a:t>
            </a: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元</a:t>
            </a:r>
            <a:endParaRPr lang="en-US" altLang="zh-CN" sz="1400" dirty="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p:txBody>
      </p:sp>
      <p:cxnSp>
        <p:nvCxnSpPr>
          <p:cNvPr id="62" name="直接连接符 61"/>
          <p:cNvCxnSpPr/>
          <p:nvPr/>
        </p:nvCxnSpPr>
        <p:spPr>
          <a:xfrm>
            <a:off x="1597665" y="3821466"/>
            <a:ext cx="1505433" cy="0"/>
          </a:xfrm>
          <a:prstGeom prst="line">
            <a:avLst/>
          </a:prstGeom>
          <a:ln w="127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63" name="文本框 2"/>
          <p:cNvSpPr txBox="1"/>
          <p:nvPr/>
        </p:nvSpPr>
        <p:spPr bwMode="auto">
          <a:xfrm>
            <a:off x="1717038" y="3223941"/>
            <a:ext cx="1266684" cy="46166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US" altLang="zh-CN" sz="2400" b="1" dirty="0">
                <a:solidFill>
                  <a:srgbClr val="4472C4"/>
                </a:solidFill>
                <a:latin typeface="微软雅黑" panose="020B0503020204020204" pitchFamily="34" charset="-122"/>
                <a:ea typeface="微软雅黑" panose="020B0503020204020204" pitchFamily="34" charset="-122"/>
              </a:rPr>
              <a:t>01</a:t>
            </a:r>
            <a:endParaRPr lang="zh-CN" altLang="en-US" sz="2400" b="1" dirty="0">
              <a:solidFill>
                <a:srgbClr val="4472C4"/>
              </a:solidFill>
              <a:latin typeface="微软雅黑" panose="020B0503020204020204" pitchFamily="34" charset="-122"/>
              <a:ea typeface="微软雅黑" panose="020B0503020204020204" pitchFamily="34" charset="-122"/>
            </a:endParaRPr>
          </a:p>
        </p:txBody>
      </p:sp>
      <p:sp>
        <p:nvSpPr>
          <p:cNvPr id="65" name="矩形: 圆角 37"/>
          <p:cNvSpPr/>
          <p:nvPr/>
        </p:nvSpPr>
        <p:spPr>
          <a:xfrm>
            <a:off x="4317444" y="3001478"/>
            <a:ext cx="3289786" cy="3154293"/>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6" name="文本框 65"/>
          <p:cNvSpPr txBox="1"/>
          <p:nvPr/>
        </p:nvSpPr>
        <p:spPr bwMode="auto">
          <a:xfrm>
            <a:off x="4421040" y="3987222"/>
            <a:ext cx="2932190" cy="170816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14400">
              <a:lnSpc>
                <a:spcPct val="150000"/>
              </a:lnSpc>
              <a:defRPr/>
            </a:pP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成本倍率：</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1</a:t>
            </a:r>
            <a:endParaRPr lang="en-US" altLang="zh-CN" sz="1400" dirty="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a:p>
            <a:pPr lvl="0" defTabSz="914400">
              <a:lnSpc>
                <a:spcPct val="150000"/>
              </a:lnSpc>
              <a:defRPr/>
            </a:pP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成本加价：</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2.2</a:t>
            </a:r>
          </a:p>
          <a:p>
            <a:pPr lvl="0" defTabSz="914400">
              <a:lnSpc>
                <a:spcPct val="150000"/>
              </a:lnSpc>
              <a:defRPr/>
            </a:pP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如果一个商品的采购成本是：</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5</a:t>
            </a: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元</a:t>
            </a:r>
            <a:endPar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a:p>
            <a:pPr defTabSz="914400">
              <a:lnSpc>
                <a:spcPct val="150000"/>
              </a:lnSpc>
              <a:defRPr/>
            </a:pPr>
            <a:r>
              <a:rPr lang="zh-CN" altLang="en-US" sz="1400" dirty="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计算</a:t>
            </a: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公式：</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5+2.2</a:t>
            </a:r>
          </a:p>
          <a:p>
            <a:pPr lvl="0" defTabSz="914400">
              <a:lnSpc>
                <a:spcPct val="150000"/>
              </a:lnSpc>
              <a:defRPr/>
            </a:pP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这个商品最终的配送价格为：</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7.2</a:t>
            </a: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元</a:t>
            </a:r>
            <a:endParaRPr lang="en-US" altLang="zh-CN" sz="1400" dirty="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p:txBody>
      </p:sp>
      <p:cxnSp>
        <p:nvCxnSpPr>
          <p:cNvPr id="67" name="直接连接符 66"/>
          <p:cNvCxnSpPr/>
          <p:nvPr/>
        </p:nvCxnSpPr>
        <p:spPr>
          <a:xfrm>
            <a:off x="5203574" y="3821466"/>
            <a:ext cx="1505433" cy="0"/>
          </a:xfrm>
          <a:prstGeom prst="line">
            <a:avLst/>
          </a:prstGeom>
          <a:ln w="127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68" name="文本框 2"/>
          <p:cNvSpPr txBox="1"/>
          <p:nvPr/>
        </p:nvSpPr>
        <p:spPr bwMode="auto">
          <a:xfrm>
            <a:off x="5322947" y="3223941"/>
            <a:ext cx="1266684" cy="46166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US" altLang="zh-CN" sz="2400" b="1" dirty="0" smtClean="0">
                <a:solidFill>
                  <a:srgbClr val="4472C4"/>
                </a:solidFill>
                <a:latin typeface="微软雅黑" panose="020B0503020204020204" pitchFamily="34" charset="-122"/>
                <a:ea typeface="微软雅黑" panose="020B0503020204020204" pitchFamily="34" charset="-122"/>
              </a:rPr>
              <a:t>02</a:t>
            </a:r>
            <a:endParaRPr lang="zh-CN" altLang="en-US" sz="2400" b="1" dirty="0">
              <a:solidFill>
                <a:srgbClr val="4472C4"/>
              </a:solidFill>
              <a:latin typeface="微软雅黑" panose="020B0503020204020204" pitchFamily="34" charset="-122"/>
              <a:ea typeface="微软雅黑" panose="020B0503020204020204" pitchFamily="34" charset="-122"/>
            </a:endParaRPr>
          </a:p>
        </p:txBody>
      </p:sp>
      <p:sp>
        <p:nvSpPr>
          <p:cNvPr id="69" name="矩形: 圆角 37"/>
          <p:cNvSpPr/>
          <p:nvPr/>
        </p:nvSpPr>
        <p:spPr>
          <a:xfrm>
            <a:off x="7923353" y="3001478"/>
            <a:ext cx="3289786" cy="3154293"/>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70" name="文本框 69"/>
          <p:cNvSpPr txBox="1"/>
          <p:nvPr/>
        </p:nvSpPr>
        <p:spPr bwMode="auto">
          <a:xfrm>
            <a:off x="8026949" y="3987222"/>
            <a:ext cx="2932190" cy="170816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14400">
              <a:lnSpc>
                <a:spcPct val="150000"/>
              </a:lnSpc>
              <a:defRPr/>
            </a:pP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成本倍率：</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1.1</a:t>
            </a:r>
            <a:endParaRPr lang="en-US" altLang="zh-CN" sz="1400" dirty="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a:p>
            <a:pPr lvl="0" defTabSz="914400">
              <a:lnSpc>
                <a:spcPct val="150000"/>
              </a:lnSpc>
              <a:defRPr/>
            </a:pP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成本加价：</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2.2</a:t>
            </a:r>
          </a:p>
          <a:p>
            <a:pPr lvl="0" defTabSz="914400">
              <a:lnSpc>
                <a:spcPct val="150000"/>
              </a:lnSpc>
              <a:defRPr/>
            </a:pP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如果一个商品的采购成本是：</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5</a:t>
            </a: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元</a:t>
            </a:r>
            <a:endPar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a:p>
            <a:pPr defTabSz="914400">
              <a:lnSpc>
                <a:spcPct val="150000"/>
              </a:lnSpc>
              <a:defRPr/>
            </a:pPr>
            <a:r>
              <a:rPr lang="zh-CN" altLang="en-US" sz="1400" dirty="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计算</a:t>
            </a: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公式：</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5*1.1+2.2</a:t>
            </a:r>
          </a:p>
          <a:p>
            <a:pPr lvl="0" defTabSz="914400">
              <a:lnSpc>
                <a:spcPct val="150000"/>
              </a:lnSpc>
              <a:defRPr/>
            </a:pP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这个商品最终的配送价格为：</a:t>
            </a:r>
            <a:r>
              <a:rPr lang="en-US" altLang="zh-CN"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7.7</a:t>
            </a:r>
            <a:r>
              <a:rPr lang="zh-CN" altLang="en-US" sz="1400" dirty="0" smtClean="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元</a:t>
            </a:r>
            <a:endParaRPr lang="en-US" altLang="zh-CN" sz="1400" dirty="0">
              <a:solidFill>
                <a:prstClr val="black"/>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p:txBody>
      </p:sp>
      <p:cxnSp>
        <p:nvCxnSpPr>
          <p:cNvPr id="71" name="直接连接符 70"/>
          <p:cNvCxnSpPr/>
          <p:nvPr/>
        </p:nvCxnSpPr>
        <p:spPr>
          <a:xfrm>
            <a:off x="8809483" y="3821466"/>
            <a:ext cx="1505433" cy="0"/>
          </a:xfrm>
          <a:prstGeom prst="line">
            <a:avLst/>
          </a:prstGeom>
          <a:ln w="127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2" name="文本框 2"/>
          <p:cNvSpPr txBox="1"/>
          <p:nvPr/>
        </p:nvSpPr>
        <p:spPr bwMode="auto">
          <a:xfrm>
            <a:off x="8928856" y="3223941"/>
            <a:ext cx="1266684" cy="46166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US" altLang="zh-CN" sz="2400" b="1" dirty="0" smtClean="0">
                <a:solidFill>
                  <a:srgbClr val="4472C4"/>
                </a:solidFill>
                <a:latin typeface="微软雅黑" panose="020B0503020204020204" pitchFamily="34" charset="-122"/>
                <a:ea typeface="微软雅黑" panose="020B0503020204020204" pitchFamily="34" charset="-122"/>
              </a:rPr>
              <a:t>03</a:t>
            </a:r>
            <a:endParaRPr lang="zh-CN" altLang="en-US" sz="2400" b="1" dirty="0">
              <a:solidFill>
                <a:srgbClr val="4472C4"/>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mb/>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价格体系</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2677656"/>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、商品价格体系分类可以设置价格体系中所有分类下的商品统一使用成本倍率和成本加价。</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、成本倍率、成本加价使用方法和价格体系中商品使用方法一致。</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、价格体系</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商品分类和价格体系商品的设置关系是叠加关系。</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4" y="2145538"/>
            <a:ext cx="6737231" cy="3284047"/>
          </a:xfrm>
          <a:prstGeom prst="rect">
            <a:avLst/>
          </a:prstGeom>
        </p:spPr>
      </p:pic>
    </p:spTree>
  </p:cSld>
  <p:clrMapOvr>
    <a:masterClrMapping/>
  </p:clrMapOvr>
  <p:transition spd="slow" advTm="0">
    <p:comb/>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0663001" y="566983"/>
            <a:ext cx="1102022" cy="2770417"/>
            <a:chOff x="10979249" y="401862"/>
            <a:chExt cx="1102022" cy="2770417"/>
          </a:xfrm>
        </p:grpSpPr>
        <p:sp>
          <p:nvSpPr>
            <p:cNvPr id="11" name="文本框 10"/>
            <p:cNvSpPr txBox="1"/>
            <p:nvPr/>
          </p:nvSpPr>
          <p:spPr>
            <a:xfrm>
              <a:off x="11650384" y="401862"/>
              <a:ext cx="430887" cy="2770417"/>
            </a:xfrm>
            <a:prstGeom prst="rect">
              <a:avLst/>
            </a:prstGeom>
            <a:noFill/>
          </p:spPr>
          <p:txBody>
            <a:bodyPr vert="eaVert" wrap="square">
              <a:spAutoFit/>
            </a:bodyPr>
            <a:lstStyle/>
            <a:p>
              <a:pPr>
                <a:lnSpc>
                  <a:spcPct val="200000"/>
                </a:lnSpc>
              </a:pPr>
              <a:r>
                <a:rPr lang="en-US" altLang="zh-CN" sz="800" spc="800" dirty="0">
                  <a:solidFill>
                    <a:schemeClr val="accent1"/>
                  </a:solidFill>
                  <a:latin typeface="Impact" panose="020B0806030902050204" pitchFamily="34" charset="0"/>
                </a:rPr>
                <a:t>TRAINING</a:t>
              </a:r>
              <a:endParaRPr lang="zh-CN" altLang="en-US" sz="700" b="1" spc="300" dirty="0">
                <a:solidFill>
                  <a:srgbClr val="4472C4"/>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10979249" y="437772"/>
              <a:ext cx="391219" cy="343655"/>
              <a:chOff x="356798" y="2384426"/>
              <a:chExt cx="391219" cy="343655"/>
            </a:xfrm>
            <a:solidFill>
              <a:schemeClr val="bg1"/>
            </a:solidFill>
          </p:grpSpPr>
          <p:sp>
            <p:nvSpPr>
              <p:cNvPr id="13" name="任意多边形: 形状 12"/>
              <p:cNvSpPr/>
              <p:nvPr/>
            </p:nvSpPr>
            <p:spPr>
              <a:xfrm>
                <a:off x="356798" y="2384426"/>
                <a:ext cx="175365" cy="343655"/>
              </a:xfrm>
              <a:custGeom>
                <a:avLst/>
                <a:gdLst/>
                <a:ahLst/>
                <a:cxnLst/>
                <a:rect l="l" t="t" r="r" b="b"/>
                <a:pathLst>
                  <a:path w="175365" h="343655">
                    <a:moveTo>
                      <a:pt x="2846" y="0"/>
                    </a:moveTo>
                    <a:lnTo>
                      <a:pt x="172237" y="0"/>
                    </a:lnTo>
                    <a:cubicBezTo>
                      <a:pt x="183592" y="129019"/>
                      <a:pt x="164040" y="243570"/>
                      <a:pt x="113580" y="343655"/>
                    </a:cubicBezTo>
                    <a:lnTo>
                      <a:pt x="0" y="343655"/>
                    </a:lnTo>
                    <a:cubicBezTo>
                      <a:pt x="36478" y="278622"/>
                      <a:pt x="59826" y="219054"/>
                      <a:pt x="70042" y="164951"/>
                    </a:cubicBezTo>
                    <a:lnTo>
                      <a:pt x="2846" y="164951"/>
                    </a:lnTo>
                    <a:lnTo>
                      <a:pt x="2846" y="0"/>
                    </a:ln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4472C4"/>
                  </a:solidFill>
                </a:endParaRPr>
              </a:p>
            </p:txBody>
          </p:sp>
          <p:sp>
            <p:nvSpPr>
              <p:cNvPr id="14" name="任意多边形: 形状 13"/>
              <p:cNvSpPr/>
              <p:nvPr/>
            </p:nvSpPr>
            <p:spPr>
              <a:xfrm>
                <a:off x="574098" y="2385860"/>
                <a:ext cx="173919" cy="342221"/>
              </a:xfrm>
              <a:custGeom>
                <a:avLst/>
                <a:gdLst/>
                <a:ahLst/>
                <a:cxnLst/>
                <a:rect l="l" t="t" r="r" b="b"/>
                <a:pathLst>
                  <a:path w="173919" h="342221">
                    <a:moveTo>
                      <a:pt x="2847" y="0"/>
                    </a:moveTo>
                    <a:lnTo>
                      <a:pt x="170781" y="0"/>
                    </a:lnTo>
                    <a:cubicBezTo>
                      <a:pt x="182151" y="127106"/>
                      <a:pt x="162629" y="241180"/>
                      <a:pt x="112214" y="342221"/>
                    </a:cubicBezTo>
                    <a:lnTo>
                      <a:pt x="0" y="342221"/>
                    </a:lnTo>
                    <a:cubicBezTo>
                      <a:pt x="36479" y="278114"/>
                      <a:pt x="59827" y="218546"/>
                      <a:pt x="70043" y="163517"/>
                    </a:cubicBezTo>
                    <a:lnTo>
                      <a:pt x="2847" y="163517"/>
                    </a:lnTo>
                    <a:lnTo>
                      <a:pt x="2847" y="0"/>
                    </a:ln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4472C4"/>
                  </a:solidFill>
                </a:endParaRPr>
              </a:p>
            </p:txBody>
          </p:sp>
        </p:grpSp>
      </p:grpSp>
      <p:sp>
        <p:nvSpPr>
          <p:cNvPr id="16" name="文本框 15"/>
          <p:cNvSpPr txBox="1"/>
          <p:nvPr/>
        </p:nvSpPr>
        <p:spPr>
          <a:xfrm>
            <a:off x="1428816" y="2993636"/>
            <a:ext cx="8780970" cy="923330"/>
          </a:xfrm>
          <a:prstGeom prst="rect">
            <a:avLst/>
          </a:prstGeom>
          <a:noFill/>
        </p:spPr>
        <p:txBody>
          <a:bodyPr wrap="square" rtlCol="0">
            <a:spAutoFit/>
          </a:bodyPr>
          <a:lstStyle/>
          <a:p>
            <a:r>
              <a:rPr lang="zh-CN" altLang="en-US" sz="5400" b="1" spc="300" dirty="0">
                <a:latin typeface="微软雅黑" panose="020B0503020204020204" pitchFamily="34" charset="-122"/>
                <a:ea typeface="微软雅黑" panose="020B0503020204020204" pitchFamily="34" charset="-122"/>
                <a:cs typeface="+mn-ea"/>
                <a:sym typeface="+mn-lt"/>
              </a:rPr>
              <a:t>仓库商品采购、入库</a:t>
            </a:r>
          </a:p>
        </p:txBody>
      </p:sp>
      <p:grpSp>
        <p:nvGrpSpPr>
          <p:cNvPr id="24" name="组合 23"/>
          <p:cNvGrpSpPr/>
          <p:nvPr/>
        </p:nvGrpSpPr>
        <p:grpSpPr>
          <a:xfrm>
            <a:off x="932531" y="1957036"/>
            <a:ext cx="4209648" cy="831191"/>
            <a:chOff x="-873321" y="2233153"/>
            <a:chExt cx="4209648" cy="831191"/>
          </a:xfrm>
        </p:grpSpPr>
        <p:sp>
          <p:nvSpPr>
            <p:cNvPr id="23" name="矩形: 圆角 22"/>
            <p:cNvSpPr/>
            <p:nvPr/>
          </p:nvSpPr>
          <p:spPr>
            <a:xfrm flipV="1">
              <a:off x="-244876" y="3000070"/>
              <a:ext cx="3581203" cy="64274"/>
            </a:xfrm>
            <a:prstGeom prst="roundRect">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873321" y="2233153"/>
              <a:ext cx="2671281" cy="707886"/>
            </a:xfrm>
            <a:prstGeom prst="rect">
              <a:avLst/>
            </a:prstGeom>
            <a:noFill/>
          </p:spPr>
          <p:txBody>
            <a:bodyPr wrap="square" rtlCol="0">
              <a:spAutoFit/>
            </a:bodyPr>
            <a:lstStyle/>
            <a:p>
              <a:pPr algn="ctr"/>
              <a:r>
                <a:rPr lang="en-US" altLang="zh-CN" sz="4000" b="1" spc="300" dirty="0">
                  <a:solidFill>
                    <a:srgbClr val="4472C4"/>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PART</a:t>
              </a:r>
              <a:endParaRPr lang="zh-CN" altLang="zh-CN" sz="4000" b="1" spc="300" dirty="0">
                <a:solidFill>
                  <a:srgbClr val="4472C4"/>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p:txBody>
        </p:sp>
      </p:grpSp>
      <p:sp>
        <p:nvSpPr>
          <p:cNvPr id="18" name="文本框 12"/>
          <p:cNvSpPr txBox="1"/>
          <p:nvPr/>
        </p:nvSpPr>
        <p:spPr>
          <a:xfrm>
            <a:off x="1443725" y="4067697"/>
            <a:ext cx="8324450" cy="457818"/>
          </a:xfrm>
          <a:prstGeom prst="rect">
            <a:avLst/>
          </a:prstGeom>
          <a:noFill/>
        </p:spPr>
        <p:txBody>
          <a:bodyPr wrap="square" rtlCol="0">
            <a:spAutoFit/>
          </a:bodyPr>
          <a:lstStyle>
            <a:defPPr>
              <a:defRPr lang="zh-CN"/>
            </a:defPPr>
            <a:lvl1pPr>
              <a:lnSpc>
                <a:spcPct val="150000"/>
              </a:lnSpc>
              <a:defRPr sz="1900">
                <a:solidFill>
                  <a:schemeClr val="tx1">
                    <a:lumMod val="85000"/>
                    <a:lumOff val="15000"/>
                  </a:schemeClr>
                </a:solidFill>
              </a:defRPr>
            </a:lvl1pPr>
          </a:lstStyle>
          <a:p>
            <a:r>
              <a:rPr lang="zh-CN" altLang="en-US" sz="1800" spc="300" dirty="0" smtClean="0">
                <a:solidFill>
                  <a:srgbClr val="4472C4"/>
                </a:solidFill>
                <a:latin typeface="思源黑体" panose="020B0500000000000000" pitchFamily="34" charset="-122"/>
                <a:ea typeface="思源黑体" panose="020B0500000000000000" pitchFamily="34" charset="-122"/>
                <a:sym typeface="思源黑体" panose="020B0500000000000000" pitchFamily="34" charset="-122"/>
              </a:rPr>
              <a:t>仓库需求单采购、审核、入库</a:t>
            </a:r>
            <a:endParaRPr lang="zh-CN" altLang="en-US" sz="1800" spc="300" dirty="0">
              <a:solidFill>
                <a:srgbClr val="4472C4"/>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5" name="等腰三角形 15"/>
          <p:cNvSpPr/>
          <p:nvPr/>
        </p:nvSpPr>
        <p:spPr>
          <a:xfrm rot="10800000">
            <a:off x="3237" y="-22391"/>
            <a:ext cx="1711437" cy="954879"/>
          </a:xfrm>
          <a:prstGeom prst="triangle">
            <a:avLst>
              <a:gd name="adj" fmla="val 100000"/>
            </a:avLst>
          </a:prstGeom>
          <a:solidFill>
            <a:srgbClr val="8FA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90625" y="6323493"/>
            <a:ext cx="147637" cy="14763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椭圆 31"/>
          <p:cNvSpPr/>
          <p:nvPr/>
        </p:nvSpPr>
        <p:spPr>
          <a:xfrm>
            <a:off x="764188" y="6323493"/>
            <a:ext cx="147637" cy="147637"/>
          </a:xfrm>
          <a:prstGeom prst="ellipse">
            <a:avLst/>
          </a:prstGeom>
          <a:solidFill>
            <a:srgbClr val="8FA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椭圆 32"/>
          <p:cNvSpPr/>
          <p:nvPr/>
        </p:nvSpPr>
        <p:spPr>
          <a:xfrm>
            <a:off x="1037751" y="6323493"/>
            <a:ext cx="147637" cy="147637"/>
          </a:xfrm>
          <a:prstGeom prst="ellipse">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4082359" y="3007531"/>
            <a:ext cx="8136535" cy="3882267"/>
            <a:chOff x="4078023" y="2973498"/>
            <a:chExt cx="8141219" cy="3884502"/>
          </a:xfrm>
          <a:solidFill>
            <a:srgbClr val="005DA2"/>
          </a:solidFill>
        </p:grpSpPr>
        <p:sp>
          <p:nvSpPr>
            <p:cNvPr id="35" name="Freeform 5"/>
            <p:cNvSpPr/>
            <p:nvPr/>
          </p:nvSpPr>
          <p:spPr bwMode="auto">
            <a:xfrm>
              <a:off x="4078023" y="5589157"/>
              <a:ext cx="4758750" cy="1268843"/>
            </a:xfrm>
            <a:custGeom>
              <a:avLst/>
              <a:gdLst>
                <a:gd name="T0" fmla="*/ 0 w 251"/>
                <a:gd name="T1" fmla="*/ 67 h 67"/>
                <a:gd name="T2" fmla="*/ 0 w 251"/>
                <a:gd name="T3" fmla="*/ 67 h 67"/>
                <a:gd name="T4" fmla="*/ 251 w 251"/>
                <a:gd name="T5" fmla="*/ 67 h 67"/>
                <a:gd name="T6" fmla="*/ 251 w 251"/>
                <a:gd name="T7" fmla="*/ 0 h 67"/>
                <a:gd name="T8" fmla="*/ 0 w 251"/>
                <a:gd name="T9" fmla="*/ 67 h 67"/>
              </a:gdLst>
              <a:ahLst/>
              <a:cxnLst>
                <a:cxn ang="0">
                  <a:pos x="T0" y="T1"/>
                </a:cxn>
                <a:cxn ang="0">
                  <a:pos x="T2" y="T3"/>
                </a:cxn>
                <a:cxn ang="0">
                  <a:pos x="T4" y="T5"/>
                </a:cxn>
                <a:cxn ang="0">
                  <a:pos x="T6" y="T7"/>
                </a:cxn>
                <a:cxn ang="0">
                  <a:pos x="T8" y="T9"/>
                </a:cxn>
              </a:cxnLst>
              <a:rect l="0" t="0" r="r" b="b"/>
              <a:pathLst>
                <a:path w="251" h="67">
                  <a:moveTo>
                    <a:pt x="0" y="67"/>
                  </a:moveTo>
                  <a:cubicBezTo>
                    <a:pt x="0" y="67"/>
                    <a:pt x="0" y="67"/>
                    <a:pt x="0" y="67"/>
                  </a:cubicBezTo>
                  <a:cubicBezTo>
                    <a:pt x="251" y="67"/>
                    <a:pt x="251" y="67"/>
                    <a:pt x="251" y="67"/>
                  </a:cubicBezTo>
                  <a:cubicBezTo>
                    <a:pt x="251" y="0"/>
                    <a:pt x="251" y="0"/>
                    <a:pt x="251" y="0"/>
                  </a:cubicBezTo>
                  <a:cubicBezTo>
                    <a:pt x="178" y="38"/>
                    <a:pt x="92" y="62"/>
                    <a:pt x="0" y="67"/>
                  </a:cubicBezTo>
                  <a:close/>
                </a:path>
              </a:pathLst>
            </a:custGeom>
            <a:solidFill>
              <a:srgbClr val="8FAADD"/>
            </a:solidFill>
            <a:ln>
              <a:noFill/>
            </a:ln>
          </p:spPr>
          <p:txBody>
            <a:bodyPr/>
            <a:lstStyle/>
            <a:p>
              <a:pPr defTabSz="1219200"/>
              <a:endParaRPr lang="zh-CN" altLang="en-US" sz="2800">
                <a:solidFill>
                  <a:prstClr val="black"/>
                </a:solidFill>
                <a:cs typeface="+mn-ea"/>
                <a:sym typeface="+mn-lt"/>
              </a:endParaRPr>
            </a:p>
          </p:txBody>
        </p:sp>
        <p:sp>
          <p:nvSpPr>
            <p:cNvPr id="36" name="Freeform 6"/>
            <p:cNvSpPr/>
            <p:nvPr/>
          </p:nvSpPr>
          <p:spPr bwMode="auto">
            <a:xfrm>
              <a:off x="8912383" y="4906297"/>
              <a:ext cx="1117622" cy="1951702"/>
            </a:xfrm>
            <a:custGeom>
              <a:avLst/>
              <a:gdLst>
                <a:gd name="T0" fmla="*/ 0 w 59"/>
                <a:gd name="T1" fmla="*/ 36 h 103"/>
                <a:gd name="T2" fmla="*/ 0 w 59"/>
                <a:gd name="T3" fmla="*/ 103 h 103"/>
                <a:gd name="T4" fmla="*/ 59 w 59"/>
                <a:gd name="T5" fmla="*/ 103 h 103"/>
                <a:gd name="T6" fmla="*/ 59 w 59"/>
                <a:gd name="T7" fmla="*/ 0 h 103"/>
                <a:gd name="T8" fmla="*/ 0 w 59"/>
                <a:gd name="T9" fmla="*/ 36 h 103"/>
              </a:gdLst>
              <a:ahLst/>
              <a:cxnLst>
                <a:cxn ang="0">
                  <a:pos x="T0" y="T1"/>
                </a:cxn>
                <a:cxn ang="0">
                  <a:pos x="T2" y="T3"/>
                </a:cxn>
                <a:cxn ang="0">
                  <a:pos x="T4" y="T5"/>
                </a:cxn>
                <a:cxn ang="0">
                  <a:pos x="T6" y="T7"/>
                </a:cxn>
                <a:cxn ang="0">
                  <a:pos x="T8" y="T9"/>
                </a:cxn>
              </a:cxnLst>
              <a:rect l="0" t="0" r="r" b="b"/>
              <a:pathLst>
                <a:path w="59" h="103">
                  <a:moveTo>
                    <a:pt x="0" y="36"/>
                  </a:moveTo>
                  <a:cubicBezTo>
                    <a:pt x="0" y="103"/>
                    <a:pt x="0" y="103"/>
                    <a:pt x="0" y="103"/>
                  </a:cubicBezTo>
                  <a:cubicBezTo>
                    <a:pt x="59" y="103"/>
                    <a:pt x="59" y="103"/>
                    <a:pt x="59" y="103"/>
                  </a:cubicBezTo>
                  <a:cubicBezTo>
                    <a:pt x="59" y="0"/>
                    <a:pt x="59" y="0"/>
                    <a:pt x="59" y="0"/>
                  </a:cubicBezTo>
                  <a:cubicBezTo>
                    <a:pt x="41" y="13"/>
                    <a:pt x="21" y="25"/>
                    <a:pt x="0" y="36"/>
                  </a:cubicBezTo>
                  <a:close/>
                </a:path>
              </a:pathLst>
            </a:custGeom>
            <a:solidFill>
              <a:srgbClr val="4472C4"/>
            </a:solidFill>
            <a:ln>
              <a:noFill/>
            </a:ln>
          </p:spPr>
          <p:txBody>
            <a:bodyPr vert="horz" wrap="square" lIns="91387" tIns="45693" rIns="91387" bIns="45693" numCol="1" anchor="t" anchorCtr="0" compatLnSpc="1"/>
            <a:lstStyle/>
            <a:p>
              <a:pPr defTabSz="1219200"/>
              <a:endParaRPr lang="zh-CN" altLang="en-US" sz="3200">
                <a:solidFill>
                  <a:prstClr val="black"/>
                </a:solidFill>
                <a:cs typeface="+mn-ea"/>
                <a:sym typeface="+mn-lt"/>
              </a:endParaRPr>
            </a:p>
          </p:txBody>
        </p:sp>
        <p:sp>
          <p:nvSpPr>
            <p:cNvPr id="37" name="Freeform 7"/>
            <p:cNvSpPr/>
            <p:nvPr/>
          </p:nvSpPr>
          <p:spPr bwMode="auto">
            <a:xfrm>
              <a:off x="11630562" y="2973498"/>
              <a:ext cx="588680" cy="3884501"/>
            </a:xfrm>
            <a:custGeom>
              <a:avLst/>
              <a:gdLst>
                <a:gd name="T0" fmla="*/ 31 w 31"/>
                <a:gd name="T1" fmla="*/ 0 h 205"/>
                <a:gd name="T2" fmla="*/ 28 w 31"/>
                <a:gd name="T3" fmla="*/ 0 h 205"/>
                <a:gd name="T4" fmla="*/ 0 w 31"/>
                <a:gd name="T5" fmla="*/ 36 h 205"/>
                <a:gd name="T6" fmla="*/ 0 w 31"/>
                <a:gd name="T7" fmla="*/ 205 h 205"/>
                <a:gd name="T8" fmla="*/ 31 w 31"/>
                <a:gd name="T9" fmla="*/ 205 h 205"/>
                <a:gd name="T10" fmla="*/ 31 w 31"/>
                <a:gd name="T11" fmla="*/ 0 h 205"/>
              </a:gdLst>
              <a:ahLst/>
              <a:cxnLst>
                <a:cxn ang="0">
                  <a:pos x="T0" y="T1"/>
                </a:cxn>
                <a:cxn ang="0">
                  <a:pos x="T2" y="T3"/>
                </a:cxn>
                <a:cxn ang="0">
                  <a:pos x="T4" y="T5"/>
                </a:cxn>
                <a:cxn ang="0">
                  <a:pos x="T6" y="T7"/>
                </a:cxn>
                <a:cxn ang="0">
                  <a:pos x="T8" y="T9"/>
                </a:cxn>
                <a:cxn ang="0">
                  <a:pos x="T10" y="T11"/>
                </a:cxn>
              </a:cxnLst>
              <a:rect l="0" t="0" r="r" b="b"/>
              <a:pathLst>
                <a:path w="31" h="205">
                  <a:moveTo>
                    <a:pt x="31" y="0"/>
                  </a:moveTo>
                  <a:cubicBezTo>
                    <a:pt x="28" y="0"/>
                    <a:pt x="28" y="0"/>
                    <a:pt x="28" y="0"/>
                  </a:cubicBezTo>
                  <a:cubicBezTo>
                    <a:pt x="20" y="13"/>
                    <a:pt x="11" y="25"/>
                    <a:pt x="0" y="36"/>
                  </a:cubicBezTo>
                  <a:cubicBezTo>
                    <a:pt x="0" y="205"/>
                    <a:pt x="0" y="205"/>
                    <a:pt x="0" y="205"/>
                  </a:cubicBezTo>
                  <a:cubicBezTo>
                    <a:pt x="31" y="205"/>
                    <a:pt x="31" y="205"/>
                    <a:pt x="31" y="205"/>
                  </a:cubicBezTo>
                  <a:lnTo>
                    <a:pt x="31" y="0"/>
                  </a:lnTo>
                  <a:close/>
                </a:path>
              </a:pathLst>
            </a:custGeom>
            <a:solidFill>
              <a:srgbClr val="8FAADD"/>
            </a:solidFill>
            <a:ln>
              <a:noFill/>
            </a:ln>
          </p:spPr>
          <p:txBody>
            <a:bodyPr vert="horz" wrap="square" lIns="91387" tIns="45693" rIns="91387" bIns="45693" numCol="1" anchor="t" anchorCtr="0" compatLnSpc="1"/>
            <a:lstStyle/>
            <a:p>
              <a:pPr defTabSz="1219200"/>
              <a:endParaRPr lang="zh-CN" altLang="en-US" sz="3200">
                <a:solidFill>
                  <a:prstClr val="black"/>
                </a:solidFill>
                <a:cs typeface="+mn-ea"/>
                <a:sym typeface="+mn-lt"/>
              </a:endParaRPr>
            </a:p>
          </p:txBody>
        </p:sp>
        <p:sp>
          <p:nvSpPr>
            <p:cNvPr id="38" name="Freeform 8"/>
            <p:cNvSpPr/>
            <p:nvPr/>
          </p:nvSpPr>
          <p:spPr bwMode="auto">
            <a:xfrm>
              <a:off x="10126881" y="3656358"/>
              <a:ext cx="1401162" cy="3201642"/>
            </a:xfrm>
            <a:custGeom>
              <a:avLst/>
              <a:gdLst>
                <a:gd name="T0" fmla="*/ 0 w 74"/>
                <a:gd name="T1" fmla="*/ 66 h 169"/>
                <a:gd name="T2" fmla="*/ 0 w 74"/>
                <a:gd name="T3" fmla="*/ 169 h 169"/>
                <a:gd name="T4" fmla="*/ 74 w 74"/>
                <a:gd name="T5" fmla="*/ 169 h 169"/>
                <a:gd name="T6" fmla="*/ 74 w 74"/>
                <a:gd name="T7" fmla="*/ 0 h 169"/>
                <a:gd name="T8" fmla="*/ 0 w 74"/>
                <a:gd name="T9" fmla="*/ 66 h 169"/>
              </a:gdLst>
              <a:ahLst/>
              <a:cxnLst>
                <a:cxn ang="0">
                  <a:pos x="T0" y="T1"/>
                </a:cxn>
                <a:cxn ang="0">
                  <a:pos x="T2" y="T3"/>
                </a:cxn>
                <a:cxn ang="0">
                  <a:pos x="T4" y="T5"/>
                </a:cxn>
                <a:cxn ang="0">
                  <a:pos x="T6" y="T7"/>
                </a:cxn>
                <a:cxn ang="0">
                  <a:pos x="T8" y="T9"/>
                </a:cxn>
              </a:cxnLst>
              <a:rect l="0" t="0" r="r" b="b"/>
              <a:pathLst>
                <a:path w="74" h="169">
                  <a:moveTo>
                    <a:pt x="0" y="66"/>
                  </a:moveTo>
                  <a:cubicBezTo>
                    <a:pt x="0" y="169"/>
                    <a:pt x="0" y="169"/>
                    <a:pt x="0" y="169"/>
                  </a:cubicBezTo>
                  <a:cubicBezTo>
                    <a:pt x="74" y="169"/>
                    <a:pt x="74" y="169"/>
                    <a:pt x="74" y="169"/>
                  </a:cubicBezTo>
                  <a:cubicBezTo>
                    <a:pt x="74" y="0"/>
                    <a:pt x="74" y="0"/>
                    <a:pt x="74" y="0"/>
                  </a:cubicBezTo>
                  <a:cubicBezTo>
                    <a:pt x="52" y="24"/>
                    <a:pt x="28" y="47"/>
                    <a:pt x="0" y="66"/>
                  </a:cubicBezTo>
                  <a:close/>
                </a:path>
              </a:pathLst>
            </a:custGeom>
            <a:solidFill>
              <a:srgbClr val="DBE4F4"/>
            </a:solidFill>
            <a:ln>
              <a:noFill/>
            </a:ln>
          </p:spPr>
          <p:txBody>
            <a:bodyPr/>
            <a:lstStyle/>
            <a:p>
              <a:pPr defTabSz="1219200"/>
              <a:endParaRPr lang="zh-CN" altLang="en-US" sz="2800">
                <a:solidFill>
                  <a:prstClr val="black"/>
                </a:solidFill>
                <a:cs typeface="+mn-ea"/>
                <a:sym typeface="+mn-lt"/>
              </a:endParaRPr>
            </a:p>
          </p:txBody>
        </p:sp>
      </p:grpSp>
      <p:sp>
        <p:nvSpPr>
          <p:cNvPr id="2" name="矩形 1"/>
          <p:cNvSpPr/>
          <p:nvPr/>
        </p:nvSpPr>
        <p:spPr>
          <a:xfrm>
            <a:off x="3201967" y="1550518"/>
            <a:ext cx="1374094" cy="1200329"/>
          </a:xfrm>
          <a:prstGeom prst="rect">
            <a:avLst/>
          </a:prstGeom>
          <a:noFill/>
        </p:spPr>
        <p:txBody>
          <a:bodyPr wrap="none" lIns="91440" tIns="45720" rIns="91440" bIns="45720">
            <a:spAutoFit/>
          </a:bodyPr>
          <a:lstStyle/>
          <a:p>
            <a:pPr algn="ctr"/>
            <a:r>
              <a:rPr lang="en-US" altLang="zh-CN" sz="7200" spc="800" dirty="0" smtClean="0">
                <a:solidFill>
                  <a:schemeClr val="accent1"/>
                </a:solidFill>
                <a:latin typeface="Impact" panose="020B0806030902050204" pitchFamily="34" charset="0"/>
              </a:rPr>
              <a:t>03</a:t>
            </a:r>
            <a:endParaRPr lang="zh-CN" altLang="en-US" sz="7200" spc="800" dirty="0">
              <a:solidFill>
                <a:schemeClr val="accent1"/>
              </a:solidFill>
              <a:latin typeface="Impact" panose="020B080603090205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采购需求单</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2246769"/>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、采购需求单菜单：采购管理</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 -&gt; </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采购需求单；</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、采购需求单是需求单在完成下单后（下单并且签字后），所生成的数据。采购需求单是需求单和采购单中间步骤，作用在于可将不同商品指定到不同的采购员</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4" y="2145538"/>
            <a:ext cx="6737231" cy="3284048"/>
          </a:xfrm>
          <a:prstGeom prst="rect">
            <a:avLst/>
          </a:prstGeom>
        </p:spPr>
      </p:pic>
    </p:spTree>
  </p:cSld>
  <p:clrMapOvr>
    <a:masterClrMapping/>
  </p:clrMapOvr>
  <p:transition spd="slow" advTm="0">
    <p:comb/>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采购需求单</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1815882"/>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选择好需要采购的数据后，点击“创建采购单”按钮。在弹窗中可以选择“去库存”，去库存就是在采购数据中将仓库中现有的库存减去，然后计算出需要采购的实际数量。</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4" y="2145538"/>
            <a:ext cx="6737231" cy="3284047"/>
          </a:xfrm>
          <a:prstGeom prst="rect">
            <a:avLst/>
          </a:prstGeom>
        </p:spPr>
      </p:pic>
    </p:spTree>
  </p:cSld>
  <p:clrMapOvr>
    <a:masterClrMapping/>
  </p:clrMapOvr>
  <p:transition spd="slow" advTm="0">
    <p:comb/>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采购分配采购员</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1815882"/>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、分配采购员页面有三个操作区，采购员、供货商和采购商品列表</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、采购商品默认放在供货商下，不同的商品会对应不同的供货商；</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5" y="2145538"/>
            <a:ext cx="6737229" cy="3284047"/>
          </a:xfrm>
          <a:prstGeom prst="rect">
            <a:avLst/>
          </a:prstGeom>
        </p:spPr>
      </p:pic>
    </p:spTree>
  </p:cSld>
  <p:clrMapOvr>
    <a:masterClrMapping/>
  </p:clrMapOvr>
  <p:transition spd="slow" advTm="0">
    <p:comb/>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采购分配采购员</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4401205"/>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、选择好需要分配的商品，选择顶部的采购员，然后点击“加入采购”按钮。选择的商品就会自动加入到左侧采购员栏相应的采购员下方</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、选择商品可以在顶部选择分类（可多选），选择分类后点击“分类全选”按钮，操作后下方采购商品将会根据所选的分类选择对应的商品。然后分配给相应的采购员。</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、供应商下方相应的商品会按照供应商生成对应的采购单，采购员会自动分配到供货商绑定的相应的采购员账号。</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5" y="2145538"/>
            <a:ext cx="6737229" cy="3284046"/>
          </a:xfrm>
          <a:prstGeom prst="rect">
            <a:avLst/>
          </a:prstGeom>
        </p:spPr>
      </p:pic>
    </p:spTree>
  </p:cSld>
  <p:clrMapOvr>
    <a:masterClrMapping/>
  </p:clrMapOvr>
  <p:transition spd="slow" advTm="0">
    <p:comb/>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采购单</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1815882"/>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、采购单菜单：采购管理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-&gt; </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采购单；</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、采购单在采购员未填写采购数据前可以更换采购员。</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可以勾选采购单并导出采购单</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5" y="2145538"/>
            <a:ext cx="6737229" cy="3284046"/>
          </a:xfrm>
          <a:prstGeom prst="rect">
            <a:avLst/>
          </a:prstGeom>
        </p:spPr>
      </p:pic>
    </p:spTree>
  </p:cSld>
  <p:clrMapOvr>
    <a:masterClrMapping/>
  </p:clrMapOvr>
  <p:transition spd="slow" advTm="0">
    <p:comb/>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采购单审核</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95410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采购员填写完采购单后，采购单的状态将变成“待审核”，同时操作菜单也会出现“审核”按钮。</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6" y="2145538"/>
            <a:ext cx="6737227" cy="3284046"/>
          </a:xfrm>
          <a:prstGeom prst="rect">
            <a:avLst/>
          </a:prstGeom>
        </p:spPr>
      </p:pic>
    </p:spTree>
  </p:cSld>
  <p:clrMapOvr>
    <a:masterClrMapping/>
  </p:clrMapOvr>
  <p:transition spd="slow" advTm="0">
    <p:comb/>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采购单审核</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3539430"/>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、查看采购员提交的商品采购数据是否有误，如果有则“审核不通过”打回给到采购员重新填写。</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、“审核”按钮为部分审核按钮，审核已提交的部分商品。</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、全部审核在底部选择“审核通过”、“审核不通过”状态，然后点击“提交”按钮进行审核</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4</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审核完成后，商品自动根据填写的采购数据入库</a:t>
            </a:r>
            <a:endParaRPr lang="en-US" altLang="zh-CN"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6" y="2145538"/>
            <a:ext cx="6737227" cy="3284045"/>
          </a:xfrm>
          <a:prstGeom prst="rect">
            <a:avLst/>
          </a:prstGeom>
        </p:spPr>
      </p:pic>
    </p:spTree>
  </p:cSld>
  <p:clrMapOvr>
    <a:masterClrMapping/>
  </p:clrMapOvr>
  <p:transition spd="slow" advTm="0">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创建分类</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131997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第一</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步先创建相应分类，例如一级分类：水果类、蔬菜类、肉类等。肉类下二级分类：猪肉、牛肉、羊肉等。在左侧菜单栏‘商品分类’处进入。</a:t>
            </a: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10" y="2373577"/>
            <a:ext cx="6737237" cy="3192435"/>
          </a:xfrm>
          <a:prstGeom prst="rect">
            <a:avLst/>
          </a:prstGeom>
        </p:spPr>
      </p:pic>
    </p:spTree>
  </p:cSld>
  <p:clrMapOvr>
    <a:masterClrMapping/>
  </p:clrMapOvr>
  <p:transition spd="slow" advTm="0">
    <p:comb/>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采购员填写采购单</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95410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采购员使用自己的采购员账号登录系统，系统分为电脑端和手机端。</a:t>
            </a:r>
            <a:endParaRPr lang="en-US" altLang="zh-CN" sz="1400" b="1"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6" y="2166415"/>
            <a:ext cx="6737227" cy="3242290"/>
          </a:xfrm>
          <a:prstGeom prst="rect">
            <a:avLst/>
          </a:prstGeom>
        </p:spPr>
      </p:pic>
    </p:spTree>
  </p:cSld>
  <p:clrMapOvr>
    <a:masterClrMapping/>
  </p:clrMapOvr>
  <p:transition spd="slow" advTm="0">
    <p:comb/>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采购员填写采购单</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1384995"/>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、电脑端菜单：采购管理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-&gt; </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采购单。</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在需要填写数据的采购单操作菜单点击“填写数据”按钮进行采购数据录入</a:t>
            </a:r>
            <a:endParaRPr lang="en-US" altLang="zh-CN" sz="1400" b="1"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7" y="2166415"/>
            <a:ext cx="6737225" cy="3242290"/>
          </a:xfrm>
          <a:prstGeom prst="rect">
            <a:avLst/>
          </a:prstGeom>
        </p:spPr>
      </p:pic>
    </p:spTree>
  </p:cSld>
  <p:clrMapOvr>
    <a:masterClrMapping/>
  </p:clrMapOvr>
  <p:transition spd="slow" advTm="0">
    <p:comb/>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采购员填写采购单</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5262979"/>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、点击底部“导出采购单”按钮，即可导出采购单数据。</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、在采购单中填写毛重</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净重数量，然后填写采购单价</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采购总价。</a:t>
            </a:r>
            <a:endParaRPr lang="en-US" altLang="zh-CN"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毛重</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净重</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数量：两个重量都需要填写，默认是采购数量，可以是一样的值；</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4</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采购单价</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总价：任意一个框填写后会自动计算另外一个数值，例如填写单价，会自动根据单价</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净重数量计算出总价</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5</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、部分提交：如果商品未全部采购完成，可先选择部分提交，已填写数据的部分会自动进入到部分提交列表。</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7" y="2166415"/>
            <a:ext cx="6737225" cy="3242289"/>
          </a:xfrm>
          <a:prstGeom prst="rect">
            <a:avLst/>
          </a:prstGeom>
        </p:spPr>
      </p:pic>
    </p:spTree>
  </p:cSld>
  <p:clrMapOvr>
    <a:masterClrMapping/>
  </p:clrMapOvr>
  <p:transition spd="slow" advTm="0">
    <p:comb/>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采购员填写采购单</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5262979"/>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、点击底部“导出采购单”按钮，即可导出采购单数据。</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、在采购单中填写毛重</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净重数量，然后填写采购单价</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采购总价。</a:t>
            </a:r>
            <a:endParaRPr lang="en-US" altLang="zh-CN" sz="1400" b="1"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毛重</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净重</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数量：两个重量都需要填写，默认是采购数量，可以是一样的值；</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4</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采购单价</a:t>
            </a:r>
            <a:r>
              <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总价：任意一个框填写后会自动计算另外一个数值，例如填写单价，会自动根据单价</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净重数量计算出总价</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5</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、部分提交：如果商品未全部采购完成，可先选择部分提交，已填写数据的部分会自动进入到部分提交列表。</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57" y="2166415"/>
            <a:ext cx="6737225" cy="3242289"/>
          </a:xfrm>
          <a:prstGeom prst="rect">
            <a:avLst/>
          </a:prstGeom>
        </p:spPr>
      </p:pic>
    </p:spTree>
  </p:cSld>
  <p:clrMapOvr>
    <a:masterClrMapping/>
  </p:clrMapOvr>
  <p:transition spd="slow" advTm="0">
    <p:comb/>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采购员填写采购单</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1815882"/>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、手机端登录</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采购员账号，可以查看到待报价的采购单。</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、进入到待报价的采购单，可以进行采购报价和提交审核</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91" y="1532654"/>
            <a:ext cx="2085601" cy="4513456"/>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207" y="1532654"/>
            <a:ext cx="2086443" cy="4515276"/>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9765" y="1532654"/>
            <a:ext cx="2086443" cy="4515276"/>
          </a:xfrm>
          <a:prstGeom prst="rect">
            <a:avLst/>
          </a:prstGeom>
        </p:spPr>
      </p:pic>
    </p:spTree>
  </p:cSld>
  <p:clrMapOvr>
    <a:masterClrMapping/>
  </p:clrMapOvr>
  <p:transition spd="slow" advTm="0">
    <p:comb/>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0663001" y="566983"/>
            <a:ext cx="1102022" cy="2770417"/>
            <a:chOff x="10979249" y="401862"/>
            <a:chExt cx="1102022" cy="2770417"/>
          </a:xfrm>
        </p:grpSpPr>
        <p:sp>
          <p:nvSpPr>
            <p:cNvPr id="11" name="文本框 10"/>
            <p:cNvSpPr txBox="1"/>
            <p:nvPr/>
          </p:nvSpPr>
          <p:spPr>
            <a:xfrm>
              <a:off x="11650384" y="401862"/>
              <a:ext cx="430887" cy="2770417"/>
            </a:xfrm>
            <a:prstGeom prst="rect">
              <a:avLst/>
            </a:prstGeom>
            <a:noFill/>
          </p:spPr>
          <p:txBody>
            <a:bodyPr vert="eaVert" wrap="square">
              <a:spAutoFit/>
            </a:bodyPr>
            <a:lstStyle/>
            <a:p>
              <a:pPr>
                <a:lnSpc>
                  <a:spcPct val="200000"/>
                </a:lnSpc>
              </a:pPr>
              <a:r>
                <a:rPr lang="en-US" altLang="zh-CN" sz="800" spc="800" dirty="0">
                  <a:solidFill>
                    <a:schemeClr val="accent1"/>
                  </a:solidFill>
                  <a:latin typeface="Impact" panose="020B0806030902050204" pitchFamily="34" charset="0"/>
                </a:rPr>
                <a:t>TRAINING</a:t>
              </a:r>
              <a:endParaRPr lang="zh-CN" altLang="en-US" sz="700" b="1" spc="300" dirty="0">
                <a:solidFill>
                  <a:srgbClr val="4472C4"/>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10979249" y="437772"/>
              <a:ext cx="391219" cy="343655"/>
              <a:chOff x="356798" y="2384426"/>
              <a:chExt cx="391219" cy="343655"/>
            </a:xfrm>
            <a:solidFill>
              <a:schemeClr val="bg1"/>
            </a:solidFill>
          </p:grpSpPr>
          <p:sp>
            <p:nvSpPr>
              <p:cNvPr id="13" name="任意多边形: 形状 12"/>
              <p:cNvSpPr/>
              <p:nvPr/>
            </p:nvSpPr>
            <p:spPr>
              <a:xfrm>
                <a:off x="356798" y="2384426"/>
                <a:ext cx="175365" cy="343655"/>
              </a:xfrm>
              <a:custGeom>
                <a:avLst/>
                <a:gdLst/>
                <a:ahLst/>
                <a:cxnLst/>
                <a:rect l="l" t="t" r="r" b="b"/>
                <a:pathLst>
                  <a:path w="175365" h="343655">
                    <a:moveTo>
                      <a:pt x="2846" y="0"/>
                    </a:moveTo>
                    <a:lnTo>
                      <a:pt x="172237" y="0"/>
                    </a:lnTo>
                    <a:cubicBezTo>
                      <a:pt x="183592" y="129019"/>
                      <a:pt x="164040" y="243570"/>
                      <a:pt x="113580" y="343655"/>
                    </a:cubicBezTo>
                    <a:lnTo>
                      <a:pt x="0" y="343655"/>
                    </a:lnTo>
                    <a:cubicBezTo>
                      <a:pt x="36478" y="278622"/>
                      <a:pt x="59826" y="219054"/>
                      <a:pt x="70042" y="164951"/>
                    </a:cubicBezTo>
                    <a:lnTo>
                      <a:pt x="2846" y="164951"/>
                    </a:lnTo>
                    <a:lnTo>
                      <a:pt x="2846" y="0"/>
                    </a:ln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4472C4"/>
                  </a:solidFill>
                </a:endParaRPr>
              </a:p>
            </p:txBody>
          </p:sp>
          <p:sp>
            <p:nvSpPr>
              <p:cNvPr id="14" name="任意多边形: 形状 13"/>
              <p:cNvSpPr/>
              <p:nvPr/>
            </p:nvSpPr>
            <p:spPr>
              <a:xfrm>
                <a:off x="574098" y="2385860"/>
                <a:ext cx="173919" cy="342221"/>
              </a:xfrm>
              <a:custGeom>
                <a:avLst/>
                <a:gdLst/>
                <a:ahLst/>
                <a:cxnLst/>
                <a:rect l="l" t="t" r="r" b="b"/>
                <a:pathLst>
                  <a:path w="173919" h="342221">
                    <a:moveTo>
                      <a:pt x="2847" y="0"/>
                    </a:moveTo>
                    <a:lnTo>
                      <a:pt x="170781" y="0"/>
                    </a:lnTo>
                    <a:cubicBezTo>
                      <a:pt x="182151" y="127106"/>
                      <a:pt x="162629" y="241180"/>
                      <a:pt x="112214" y="342221"/>
                    </a:cubicBezTo>
                    <a:lnTo>
                      <a:pt x="0" y="342221"/>
                    </a:lnTo>
                    <a:cubicBezTo>
                      <a:pt x="36479" y="278114"/>
                      <a:pt x="59827" y="218546"/>
                      <a:pt x="70043" y="163517"/>
                    </a:cubicBezTo>
                    <a:lnTo>
                      <a:pt x="2847" y="163517"/>
                    </a:lnTo>
                    <a:lnTo>
                      <a:pt x="2847" y="0"/>
                    </a:ln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4472C4"/>
                  </a:solidFill>
                </a:endParaRPr>
              </a:p>
            </p:txBody>
          </p:sp>
        </p:grpSp>
      </p:grpSp>
      <p:sp>
        <p:nvSpPr>
          <p:cNvPr id="16" name="文本框 15"/>
          <p:cNvSpPr txBox="1"/>
          <p:nvPr/>
        </p:nvSpPr>
        <p:spPr>
          <a:xfrm>
            <a:off x="1428816" y="2993636"/>
            <a:ext cx="8780970" cy="923330"/>
          </a:xfrm>
          <a:prstGeom prst="rect">
            <a:avLst/>
          </a:prstGeom>
          <a:noFill/>
        </p:spPr>
        <p:txBody>
          <a:bodyPr wrap="square" rtlCol="0">
            <a:spAutoFit/>
          </a:bodyPr>
          <a:lstStyle/>
          <a:p>
            <a:r>
              <a:rPr lang="zh-CN" altLang="en-US" sz="5400" b="1" spc="300" dirty="0">
                <a:latin typeface="微软雅黑" panose="020B0503020204020204" pitchFamily="34" charset="-122"/>
                <a:ea typeface="微软雅黑" panose="020B0503020204020204" pitchFamily="34" charset="-122"/>
                <a:cs typeface="+mn-ea"/>
                <a:sym typeface="+mn-lt"/>
              </a:rPr>
              <a:t>仓库商品分拣、配送</a:t>
            </a:r>
          </a:p>
        </p:txBody>
      </p:sp>
      <p:grpSp>
        <p:nvGrpSpPr>
          <p:cNvPr id="24" name="组合 23"/>
          <p:cNvGrpSpPr/>
          <p:nvPr/>
        </p:nvGrpSpPr>
        <p:grpSpPr>
          <a:xfrm>
            <a:off x="932531" y="1957036"/>
            <a:ext cx="4209648" cy="831191"/>
            <a:chOff x="-873321" y="2233153"/>
            <a:chExt cx="4209648" cy="831191"/>
          </a:xfrm>
        </p:grpSpPr>
        <p:sp>
          <p:nvSpPr>
            <p:cNvPr id="23" name="矩形: 圆角 22"/>
            <p:cNvSpPr/>
            <p:nvPr/>
          </p:nvSpPr>
          <p:spPr>
            <a:xfrm flipV="1">
              <a:off x="-244876" y="3000070"/>
              <a:ext cx="3581203" cy="64274"/>
            </a:xfrm>
            <a:prstGeom prst="roundRect">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873321" y="2233153"/>
              <a:ext cx="2671281" cy="707886"/>
            </a:xfrm>
            <a:prstGeom prst="rect">
              <a:avLst/>
            </a:prstGeom>
            <a:noFill/>
          </p:spPr>
          <p:txBody>
            <a:bodyPr wrap="square" rtlCol="0">
              <a:spAutoFit/>
            </a:bodyPr>
            <a:lstStyle/>
            <a:p>
              <a:pPr algn="ctr"/>
              <a:r>
                <a:rPr lang="en-US" altLang="zh-CN" sz="4000" b="1" spc="300" dirty="0">
                  <a:solidFill>
                    <a:srgbClr val="4472C4"/>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rPr>
                <a:t>PART</a:t>
              </a:r>
              <a:endParaRPr lang="zh-CN" altLang="zh-CN" sz="4000" b="1" spc="300" dirty="0">
                <a:solidFill>
                  <a:srgbClr val="4472C4"/>
                </a:solidFill>
                <a:latin typeface="微软雅黑" panose="020B0503020204020204" pitchFamily="34" charset="-122"/>
                <a:ea typeface="微软雅黑" panose="020B0503020204020204" pitchFamily="34" charset="-122"/>
                <a:cs typeface="宋体" panose="02010600030101010101" pitchFamily="2" charset="-122"/>
                <a:sym typeface="思源黑体" panose="020B0500000000000000" pitchFamily="34" charset="-122"/>
              </a:endParaRPr>
            </a:p>
          </p:txBody>
        </p:sp>
      </p:grpSp>
      <p:sp>
        <p:nvSpPr>
          <p:cNvPr id="18" name="文本框 12"/>
          <p:cNvSpPr txBox="1"/>
          <p:nvPr/>
        </p:nvSpPr>
        <p:spPr>
          <a:xfrm>
            <a:off x="1443725" y="4067697"/>
            <a:ext cx="8324450" cy="457818"/>
          </a:xfrm>
          <a:prstGeom prst="rect">
            <a:avLst/>
          </a:prstGeom>
          <a:noFill/>
        </p:spPr>
        <p:txBody>
          <a:bodyPr wrap="square" rtlCol="0">
            <a:spAutoFit/>
          </a:bodyPr>
          <a:lstStyle>
            <a:defPPr>
              <a:defRPr lang="zh-CN"/>
            </a:defPPr>
            <a:lvl1pPr>
              <a:lnSpc>
                <a:spcPct val="150000"/>
              </a:lnSpc>
              <a:defRPr sz="1900">
                <a:solidFill>
                  <a:schemeClr val="tx1">
                    <a:lumMod val="85000"/>
                    <a:lumOff val="15000"/>
                  </a:schemeClr>
                </a:solidFill>
              </a:defRPr>
            </a:lvl1pPr>
          </a:lstStyle>
          <a:p>
            <a:r>
              <a:rPr lang="zh-CN" altLang="en-US" sz="1800" spc="300" dirty="0" smtClean="0">
                <a:solidFill>
                  <a:srgbClr val="4472C4"/>
                </a:solidFill>
                <a:latin typeface="思源黑体" panose="020B0500000000000000" pitchFamily="34" charset="-122"/>
                <a:ea typeface="思源黑体" panose="020B0500000000000000" pitchFamily="34" charset="-122"/>
                <a:sym typeface="思源黑体" panose="020B0500000000000000" pitchFamily="34" charset="-122"/>
              </a:rPr>
              <a:t>仓库分拣、分拣端、配送、配送端</a:t>
            </a:r>
            <a:endParaRPr lang="zh-CN" altLang="en-US" sz="1800" spc="300" dirty="0">
              <a:solidFill>
                <a:srgbClr val="4472C4"/>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5" name="等腰三角形 15"/>
          <p:cNvSpPr/>
          <p:nvPr/>
        </p:nvSpPr>
        <p:spPr>
          <a:xfrm rot="10800000">
            <a:off x="3237" y="-22391"/>
            <a:ext cx="1711437" cy="954879"/>
          </a:xfrm>
          <a:prstGeom prst="triangle">
            <a:avLst>
              <a:gd name="adj" fmla="val 100000"/>
            </a:avLst>
          </a:prstGeom>
          <a:solidFill>
            <a:srgbClr val="8FA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90625" y="6323493"/>
            <a:ext cx="147637" cy="14763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椭圆 31"/>
          <p:cNvSpPr/>
          <p:nvPr/>
        </p:nvSpPr>
        <p:spPr>
          <a:xfrm>
            <a:off x="764188" y="6323493"/>
            <a:ext cx="147637" cy="147637"/>
          </a:xfrm>
          <a:prstGeom prst="ellipse">
            <a:avLst/>
          </a:prstGeom>
          <a:solidFill>
            <a:srgbClr val="8FA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椭圆 32"/>
          <p:cNvSpPr/>
          <p:nvPr/>
        </p:nvSpPr>
        <p:spPr>
          <a:xfrm>
            <a:off x="1037751" y="6323493"/>
            <a:ext cx="147637" cy="147637"/>
          </a:xfrm>
          <a:prstGeom prst="ellipse">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4082359" y="3007531"/>
            <a:ext cx="8136535" cy="3882267"/>
            <a:chOff x="4078023" y="2973498"/>
            <a:chExt cx="8141219" cy="3884502"/>
          </a:xfrm>
          <a:solidFill>
            <a:srgbClr val="005DA2"/>
          </a:solidFill>
        </p:grpSpPr>
        <p:sp>
          <p:nvSpPr>
            <p:cNvPr id="35" name="Freeform 5"/>
            <p:cNvSpPr/>
            <p:nvPr/>
          </p:nvSpPr>
          <p:spPr bwMode="auto">
            <a:xfrm>
              <a:off x="4078023" y="5589157"/>
              <a:ext cx="4758750" cy="1268843"/>
            </a:xfrm>
            <a:custGeom>
              <a:avLst/>
              <a:gdLst>
                <a:gd name="T0" fmla="*/ 0 w 251"/>
                <a:gd name="T1" fmla="*/ 67 h 67"/>
                <a:gd name="T2" fmla="*/ 0 w 251"/>
                <a:gd name="T3" fmla="*/ 67 h 67"/>
                <a:gd name="T4" fmla="*/ 251 w 251"/>
                <a:gd name="T5" fmla="*/ 67 h 67"/>
                <a:gd name="T6" fmla="*/ 251 w 251"/>
                <a:gd name="T7" fmla="*/ 0 h 67"/>
                <a:gd name="T8" fmla="*/ 0 w 251"/>
                <a:gd name="T9" fmla="*/ 67 h 67"/>
              </a:gdLst>
              <a:ahLst/>
              <a:cxnLst>
                <a:cxn ang="0">
                  <a:pos x="T0" y="T1"/>
                </a:cxn>
                <a:cxn ang="0">
                  <a:pos x="T2" y="T3"/>
                </a:cxn>
                <a:cxn ang="0">
                  <a:pos x="T4" y="T5"/>
                </a:cxn>
                <a:cxn ang="0">
                  <a:pos x="T6" y="T7"/>
                </a:cxn>
                <a:cxn ang="0">
                  <a:pos x="T8" y="T9"/>
                </a:cxn>
              </a:cxnLst>
              <a:rect l="0" t="0" r="r" b="b"/>
              <a:pathLst>
                <a:path w="251" h="67">
                  <a:moveTo>
                    <a:pt x="0" y="67"/>
                  </a:moveTo>
                  <a:cubicBezTo>
                    <a:pt x="0" y="67"/>
                    <a:pt x="0" y="67"/>
                    <a:pt x="0" y="67"/>
                  </a:cubicBezTo>
                  <a:cubicBezTo>
                    <a:pt x="251" y="67"/>
                    <a:pt x="251" y="67"/>
                    <a:pt x="251" y="67"/>
                  </a:cubicBezTo>
                  <a:cubicBezTo>
                    <a:pt x="251" y="0"/>
                    <a:pt x="251" y="0"/>
                    <a:pt x="251" y="0"/>
                  </a:cubicBezTo>
                  <a:cubicBezTo>
                    <a:pt x="178" y="38"/>
                    <a:pt x="92" y="62"/>
                    <a:pt x="0" y="67"/>
                  </a:cubicBezTo>
                  <a:close/>
                </a:path>
              </a:pathLst>
            </a:custGeom>
            <a:solidFill>
              <a:srgbClr val="8FAADD"/>
            </a:solidFill>
            <a:ln>
              <a:noFill/>
            </a:ln>
          </p:spPr>
          <p:txBody>
            <a:bodyPr/>
            <a:lstStyle/>
            <a:p>
              <a:pPr defTabSz="1219200"/>
              <a:endParaRPr lang="zh-CN" altLang="en-US" sz="2800">
                <a:solidFill>
                  <a:prstClr val="black"/>
                </a:solidFill>
                <a:cs typeface="+mn-ea"/>
                <a:sym typeface="+mn-lt"/>
              </a:endParaRPr>
            </a:p>
          </p:txBody>
        </p:sp>
        <p:sp>
          <p:nvSpPr>
            <p:cNvPr id="36" name="Freeform 6"/>
            <p:cNvSpPr/>
            <p:nvPr/>
          </p:nvSpPr>
          <p:spPr bwMode="auto">
            <a:xfrm>
              <a:off x="8912383" y="4906297"/>
              <a:ext cx="1117622" cy="1951702"/>
            </a:xfrm>
            <a:custGeom>
              <a:avLst/>
              <a:gdLst>
                <a:gd name="T0" fmla="*/ 0 w 59"/>
                <a:gd name="T1" fmla="*/ 36 h 103"/>
                <a:gd name="T2" fmla="*/ 0 w 59"/>
                <a:gd name="T3" fmla="*/ 103 h 103"/>
                <a:gd name="T4" fmla="*/ 59 w 59"/>
                <a:gd name="T5" fmla="*/ 103 h 103"/>
                <a:gd name="T6" fmla="*/ 59 w 59"/>
                <a:gd name="T7" fmla="*/ 0 h 103"/>
                <a:gd name="T8" fmla="*/ 0 w 59"/>
                <a:gd name="T9" fmla="*/ 36 h 103"/>
              </a:gdLst>
              <a:ahLst/>
              <a:cxnLst>
                <a:cxn ang="0">
                  <a:pos x="T0" y="T1"/>
                </a:cxn>
                <a:cxn ang="0">
                  <a:pos x="T2" y="T3"/>
                </a:cxn>
                <a:cxn ang="0">
                  <a:pos x="T4" y="T5"/>
                </a:cxn>
                <a:cxn ang="0">
                  <a:pos x="T6" y="T7"/>
                </a:cxn>
                <a:cxn ang="0">
                  <a:pos x="T8" y="T9"/>
                </a:cxn>
              </a:cxnLst>
              <a:rect l="0" t="0" r="r" b="b"/>
              <a:pathLst>
                <a:path w="59" h="103">
                  <a:moveTo>
                    <a:pt x="0" y="36"/>
                  </a:moveTo>
                  <a:cubicBezTo>
                    <a:pt x="0" y="103"/>
                    <a:pt x="0" y="103"/>
                    <a:pt x="0" y="103"/>
                  </a:cubicBezTo>
                  <a:cubicBezTo>
                    <a:pt x="59" y="103"/>
                    <a:pt x="59" y="103"/>
                    <a:pt x="59" y="103"/>
                  </a:cubicBezTo>
                  <a:cubicBezTo>
                    <a:pt x="59" y="0"/>
                    <a:pt x="59" y="0"/>
                    <a:pt x="59" y="0"/>
                  </a:cubicBezTo>
                  <a:cubicBezTo>
                    <a:pt x="41" y="13"/>
                    <a:pt x="21" y="25"/>
                    <a:pt x="0" y="36"/>
                  </a:cubicBezTo>
                  <a:close/>
                </a:path>
              </a:pathLst>
            </a:custGeom>
            <a:solidFill>
              <a:srgbClr val="4472C4"/>
            </a:solidFill>
            <a:ln>
              <a:noFill/>
            </a:ln>
          </p:spPr>
          <p:txBody>
            <a:bodyPr vert="horz" wrap="square" lIns="91387" tIns="45693" rIns="91387" bIns="45693" numCol="1" anchor="t" anchorCtr="0" compatLnSpc="1"/>
            <a:lstStyle/>
            <a:p>
              <a:pPr defTabSz="1219200"/>
              <a:endParaRPr lang="zh-CN" altLang="en-US" sz="3200">
                <a:solidFill>
                  <a:prstClr val="black"/>
                </a:solidFill>
                <a:cs typeface="+mn-ea"/>
                <a:sym typeface="+mn-lt"/>
              </a:endParaRPr>
            </a:p>
          </p:txBody>
        </p:sp>
        <p:sp>
          <p:nvSpPr>
            <p:cNvPr id="37" name="Freeform 7"/>
            <p:cNvSpPr/>
            <p:nvPr/>
          </p:nvSpPr>
          <p:spPr bwMode="auto">
            <a:xfrm>
              <a:off x="11630562" y="2973498"/>
              <a:ext cx="588680" cy="3884501"/>
            </a:xfrm>
            <a:custGeom>
              <a:avLst/>
              <a:gdLst>
                <a:gd name="T0" fmla="*/ 31 w 31"/>
                <a:gd name="T1" fmla="*/ 0 h 205"/>
                <a:gd name="T2" fmla="*/ 28 w 31"/>
                <a:gd name="T3" fmla="*/ 0 h 205"/>
                <a:gd name="T4" fmla="*/ 0 w 31"/>
                <a:gd name="T5" fmla="*/ 36 h 205"/>
                <a:gd name="T6" fmla="*/ 0 w 31"/>
                <a:gd name="T7" fmla="*/ 205 h 205"/>
                <a:gd name="T8" fmla="*/ 31 w 31"/>
                <a:gd name="T9" fmla="*/ 205 h 205"/>
                <a:gd name="T10" fmla="*/ 31 w 31"/>
                <a:gd name="T11" fmla="*/ 0 h 205"/>
              </a:gdLst>
              <a:ahLst/>
              <a:cxnLst>
                <a:cxn ang="0">
                  <a:pos x="T0" y="T1"/>
                </a:cxn>
                <a:cxn ang="0">
                  <a:pos x="T2" y="T3"/>
                </a:cxn>
                <a:cxn ang="0">
                  <a:pos x="T4" y="T5"/>
                </a:cxn>
                <a:cxn ang="0">
                  <a:pos x="T6" y="T7"/>
                </a:cxn>
                <a:cxn ang="0">
                  <a:pos x="T8" y="T9"/>
                </a:cxn>
                <a:cxn ang="0">
                  <a:pos x="T10" y="T11"/>
                </a:cxn>
              </a:cxnLst>
              <a:rect l="0" t="0" r="r" b="b"/>
              <a:pathLst>
                <a:path w="31" h="205">
                  <a:moveTo>
                    <a:pt x="31" y="0"/>
                  </a:moveTo>
                  <a:cubicBezTo>
                    <a:pt x="28" y="0"/>
                    <a:pt x="28" y="0"/>
                    <a:pt x="28" y="0"/>
                  </a:cubicBezTo>
                  <a:cubicBezTo>
                    <a:pt x="20" y="13"/>
                    <a:pt x="11" y="25"/>
                    <a:pt x="0" y="36"/>
                  </a:cubicBezTo>
                  <a:cubicBezTo>
                    <a:pt x="0" y="205"/>
                    <a:pt x="0" y="205"/>
                    <a:pt x="0" y="205"/>
                  </a:cubicBezTo>
                  <a:cubicBezTo>
                    <a:pt x="31" y="205"/>
                    <a:pt x="31" y="205"/>
                    <a:pt x="31" y="205"/>
                  </a:cubicBezTo>
                  <a:lnTo>
                    <a:pt x="31" y="0"/>
                  </a:lnTo>
                  <a:close/>
                </a:path>
              </a:pathLst>
            </a:custGeom>
            <a:solidFill>
              <a:srgbClr val="8FAADD"/>
            </a:solidFill>
            <a:ln>
              <a:noFill/>
            </a:ln>
          </p:spPr>
          <p:txBody>
            <a:bodyPr vert="horz" wrap="square" lIns="91387" tIns="45693" rIns="91387" bIns="45693" numCol="1" anchor="t" anchorCtr="0" compatLnSpc="1"/>
            <a:lstStyle/>
            <a:p>
              <a:pPr defTabSz="1219200"/>
              <a:endParaRPr lang="zh-CN" altLang="en-US" sz="3200">
                <a:solidFill>
                  <a:prstClr val="black"/>
                </a:solidFill>
                <a:cs typeface="+mn-ea"/>
                <a:sym typeface="+mn-lt"/>
              </a:endParaRPr>
            </a:p>
          </p:txBody>
        </p:sp>
        <p:sp>
          <p:nvSpPr>
            <p:cNvPr id="38" name="Freeform 8"/>
            <p:cNvSpPr/>
            <p:nvPr/>
          </p:nvSpPr>
          <p:spPr bwMode="auto">
            <a:xfrm>
              <a:off x="10126881" y="3656358"/>
              <a:ext cx="1401162" cy="3201642"/>
            </a:xfrm>
            <a:custGeom>
              <a:avLst/>
              <a:gdLst>
                <a:gd name="T0" fmla="*/ 0 w 74"/>
                <a:gd name="T1" fmla="*/ 66 h 169"/>
                <a:gd name="T2" fmla="*/ 0 w 74"/>
                <a:gd name="T3" fmla="*/ 169 h 169"/>
                <a:gd name="T4" fmla="*/ 74 w 74"/>
                <a:gd name="T5" fmla="*/ 169 h 169"/>
                <a:gd name="T6" fmla="*/ 74 w 74"/>
                <a:gd name="T7" fmla="*/ 0 h 169"/>
                <a:gd name="T8" fmla="*/ 0 w 74"/>
                <a:gd name="T9" fmla="*/ 66 h 169"/>
              </a:gdLst>
              <a:ahLst/>
              <a:cxnLst>
                <a:cxn ang="0">
                  <a:pos x="T0" y="T1"/>
                </a:cxn>
                <a:cxn ang="0">
                  <a:pos x="T2" y="T3"/>
                </a:cxn>
                <a:cxn ang="0">
                  <a:pos x="T4" y="T5"/>
                </a:cxn>
                <a:cxn ang="0">
                  <a:pos x="T6" y="T7"/>
                </a:cxn>
                <a:cxn ang="0">
                  <a:pos x="T8" y="T9"/>
                </a:cxn>
              </a:cxnLst>
              <a:rect l="0" t="0" r="r" b="b"/>
              <a:pathLst>
                <a:path w="74" h="169">
                  <a:moveTo>
                    <a:pt x="0" y="66"/>
                  </a:moveTo>
                  <a:cubicBezTo>
                    <a:pt x="0" y="169"/>
                    <a:pt x="0" y="169"/>
                    <a:pt x="0" y="169"/>
                  </a:cubicBezTo>
                  <a:cubicBezTo>
                    <a:pt x="74" y="169"/>
                    <a:pt x="74" y="169"/>
                    <a:pt x="74" y="169"/>
                  </a:cubicBezTo>
                  <a:cubicBezTo>
                    <a:pt x="74" y="0"/>
                    <a:pt x="74" y="0"/>
                    <a:pt x="74" y="0"/>
                  </a:cubicBezTo>
                  <a:cubicBezTo>
                    <a:pt x="52" y="24"/>
                    <a:pt x="28" y="47"/>
                    <a:pt x="0" y="66"/>
                  </a:cubicBezTo>
                  <a:close/>
                </a:path>
              </a:pathLst>
            </a:custGeom>
            <a:solidFill>
              <a:srgbClr val="DBE4F4"/>
            </a:solidFill>
            <a:ln>
              <a:noFill/>
            </a:ln>
          </p:spPr>
          <p:txBody>
            <a:bodyPr/>
            <a:lstStyle/>
            <a:p>
              <a:pPr defTabSz="1219200"/>
              <a:endParaRPr lang="zh-CN" altLang="en-US" sz="2800">
                <a:solidFill>
                  <a:prstClr val="black"/>
                </a:solidFill>
                <a:cs typeface="+mn-ea"/>
                <a:sym typeface="+mn-lt"/>
              </a:endParaRPr>
            </a:p>
          </p:txBody>
        </p:sp>
      </p:grpSp>
      <p:sp>
        <p:nvSpPr>
          <p:cNvPr id="2" name="矩形 1"/>
          <p:cNvSpPr/>
          <p:nvPr/>
        </p:nvSpPr>
        <p:spPr>
          <a:xfrm>
            <a:off x="3215592" y="1550518"/>
            <a:ext cx="1346844" cy="1200329"/>
          </a:xfrm>
          <a:prstGeom prst="rect">
            <a:avLst/>
          </a:prstGeom>
          <a:noFill/>
        </p:spPr>
        <p:txBody>
          <a:bodyPr wrap="none" lIns="91440" tIns="45720" rIns="91440" bIns="45720">
            <a:spAutoFit/>
          </a:bodyPr>
          <a:lstStyle/>
          <a:p>
            <a:pPr algn="ctr"/>
            <a:r>
              <a:rPr lang="en-US" altLang="zh-CN" sz="7200" spc="800" dirty="0" smtClean="0">
                <a:solidFill>
                  <a:schemeClr val="accent1"/>
                </a:solidFill>
                <a:latin typeface="Impact" panose="020B0806030902050204" pitchFamily="34" charset="0"/>
              </a:rPr>
              <a:t>04</a:t>
            </a:r>
            <a:endParaRPr lang="zh-CN" altLang="en-US" sz="7200" spc="800" dirty="0">
              <a:solidFill>
                <a:schemeClr val="accent1"/>
              </a:solidFill>
              <a:latin typeface="Impact" panose="020B080603090205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仓库分拣</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1384995"/>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、仓库分拣菜单：仓库管理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-&gt; </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分拣中心；</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、勾选分拣单，然后可以选择合并成一个分拣单；</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、分拣单“待处理”状态下需要分配分拣员</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88" y="2166415"/>
            <a:ext cx="6651562" cy="3242289"/>
          </a:xfrm>
          <a:prstGeom prst="rect">
            <a:avLst/>
          </a:prstGeom>
        </p:spPr>
      </p:pic>
    </p:spTree>
  </p:cSld>
  <p:clrMapOvr>
    <a:masterClrMapping/>
  </p:clrMapOvr>
  <p:transition spd="slow" advTm="0">
    <p:comb/>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仓库分拣</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2246769"/>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、分拣数据可以按照商品分配和按照需求单分配；</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选择商品可以在顶部选择分类（可多选），选择分类后点击“分类全选”按钮，操作后</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下方分拣商品</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将会根据所选的分类选择对应的商品。然后分配给相应</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的分拣员。</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88" y="2166415"/>
            <a:ext cx="6651562" cy="3242288"/>
          </a:xfrm>
          <a:prstGeom prst="rect">
            <a:avLst/>
          </a:prstGeom>
        </p:spPr>
      </p:pic>
    </p:spTree>
  </p:cSld>
  <p:clrMapOvr>
    <a:masterClrMapping/>
  </p:clrMapOvr>
  <p:transition spd="slow" advTm="0">
    <p:comb/>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仓库分拣</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954107"/>
          </a:xfrm>
          <a:prstGeom prst="rect">
            <a:avLst/>
          </a:prstGeom>
          <a:noFill/>
        </p:spPr>
        <p:txBody>
          <a:bodyPr wrap="square">
            <a:spAutoFit/>
          </a:bodyPr>
          <a:lstStyle/>
          <a:p>
            <a:pPr lvl="0">
              <a:lnSpc>
                <a:spcPct val="200000"/>
              </a:lnSpc>
              <a:defRPr/>
            </a:pP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按照</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需求单分配会根据相应的需求订单选择分配给分拣员；</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89" y="2166415"/>
            <a:ext cx="6651560" cy="3242288"/>
          </a:xfrm>
          <a:prstGeom prst="rect">
            <a:avLst/>
          </a:prstGeom>
        </p:spPr>
      </p:pic>
    </p:spTree>
  </p:cSld>
  <p:clrMapOvr>
    <a:masterClrMapping/>
  </p:clrMapOvr>
  <p:transition spd="slow" advTm="0">
    <p:comb/>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仓库分拣</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95410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分拣状态“待分拣”时，可以在后台“手工分拣数据”，也可以通过分拣设备进行分拣；</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89" y="2166415"/>
            <a:ext cx="6651560" cy="3242287"/>
          </a:xfrm>
          <a:prstGeom prst="rect">
            <a:avLst/>
          </a:prstGeom>
        </p:spPr>
      </p:pic>
    </p:spTree>
  </p:cSld>
  <p:clrMapOvr>
    <a:masterClrMapping/>
  </p:clrMapOvr>
  <p:transition spd="slow" advTm="0">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创建分类</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1750864"/>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保存</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后，系统会提示是否同步到其他门店，选择是，将让选择更新到哪些门店，选择后确定，即完成其他门店同步更新。选择否，将只在本门店账号下创建本分类。</a:t>
            </a: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10" y="2375339"/>
            <a:ext cx="6737237" cy="3188911"/>
          </a:xfrm>
          <a:prstGeom prst="rect">
            <a:avLst/>
          </a:prstGeom>
        </p:spPr>
      </p:pic>
    </p:spTree>
  </p:cSld>
  <p:clrMapOvr>
    <a:masterClrMapping/>
  </p:clrMapOvr>
  <p:transition spd="slow" advTm="0">
    <p:comb/>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仓库分拣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手工</a:t>
            </a: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分拣数据</a:t>
            </a:r>
          </a:p>
        </p:txBody>
      </p:sp>
      <p:sp>
        <p:nvSpPr>
          <p:cNvPr id="22" name="文本框 21"/>
          <p:cNvSpPr txBox="1"/>
          <p:nvPr/>
        </p:nvSpPr>
        <p:spPr>
          <a:xfrm>
            <a:off x="7729268" y="1333139"/>
            <a:ext cx="4183966" cy="95410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手工分拣</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数据中，填写相应的</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实际</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配送数量，然后提交分拣数据；</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90" y="2166415"/>
            <a:ext cx="6651558" cy="3242287"/>
          </a:xfrm>
          <a:prstGeom prst="rect">
            <a:avLst/>
          </a:prstGeom>
        </p:spPr>
      </p:pic>
    </p:spTree>
  </p:cSld>
  <p:clrMapOvr>
    <a:masterClrMapping/>
  </p:clrMapOvr>
  <p:transition spd="slow" advTm="0">
    <p:comb/>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仓库分拣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分拣设备介绍</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3539430"/>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、在分拣设备端分拣，需要在设备上登陆相应的分拣员账号，然后点击“分拣中心”菜单进入到分拣列表；</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、选择分拣列表中需要分拣的数据，进入到分拣商品列表；</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、顶部蓝牙秤连接状态为“未连接”状态，需要先连接蓝牙称才能使用蓝牙称进行数据自动录入；</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4</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、点击顶部，进入连接蓝牙设备连接页面；</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47" y="1579795"/>
            <a:ext cx="2207768" cy="44155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283" y="1579795"/>
            <a:ext cx="2207768" cy="4415535"/>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6919" y="1579795"/>
            <a:ext cx="2207768" cy="4415535"/>
          </a:xfrm>
          <a:prstGeom prst="rect">
            <a:avLst/>
          </a:prstGeom>
        </p:spPr>
      </p:pic>
    </p:spTree>
  </p:cSld>
  <p:clrMapOvr>
    <a:masterClrMapping/>
  </p:clrMapOvr>
  <p:transition spd="slow" advTm="0">
    <p:comb/>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仓库分拣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蓝牙秤连接</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3108543"/>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、当前显示</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PDA</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设备的蓝牙已经打开，如果提示未打开，则需要打开</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PDA</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设备的蓝牙；</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、点击底部“搜索蓝牙设备”按钮</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，进行蓝牙设备</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的搜索。一般蓝牙设备秤的名称为“</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MLT-BT05</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、点击“连接”按钮进行设备连接，设备连接后会提示连接成功。</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4</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、连接成功后返回到上一页面进行分拣。</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47" y="1579795"/>
            <a:ext cx="2207768" cy="441553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586" y="1579794"/>
            <a:ext cx="2207768" cy="441553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9625" y="1579793"/>
            <a:ext cx="2207768" cy="4415536"/>
          </a:xfrm>
          <a:prstGeom prst="rect">
            <a:avLst/>
          </a:prstGeom>
        </p:spPr>
      </p:pic>
    </p:spTree>
  </p:cSld>
  <p:clrMapOvr>
    <a:masterClrMapping/>
  </p:clrMapOvr>
  <p:transition spd="slow" advTm="0">
    <p:comb/>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仓库分拣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分拣商品搜索</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573992" y="1333139"/>
            <a:ext cx="4339242" cy="889090"/>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顶部搜索框可以输入商品名称进行搜索，右边分类选择可以根据选择分类显示商品；</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722" y="1579794"/>
            <a:ext cx="2207768" cy="4415536"/>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542" y="1579794"/>
            <a:ext cx="2207768" cy="4415536"/>
          </a:xfrm>
          <a:prstGeom prst="rect">
            <a:avLst/>
          </a:prstGeom>
        </p:spPr>
      </p:pic>
    </p:spTree>
  </p:cSld>
  <p:clrMapOvr>
    <a:masterClrMapping/>
  </p:clrMapOvr>
  <p:transition spd="slow" advTm="0">
    <p:comb/>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仓库分拣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分拣商品称重</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573992" y="1333139"/>
            <a:ext cx="4339242" cy="2677656"/>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点击商品进行分拣，在弹窗中会显示当前蓝牙秤上的重量；</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蓝牙秤上显示为“</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0.08</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系统页面显示“</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0.16</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蓝牙秤单位为“公斤”，所以系统将重量转换为“斤”</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1" y="1579794"/>
            <a:ext cx="2207768" cy="441553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948" y="1579793"/>
            <a:ext cx="2207768" cy="4415536"/>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290" y="2553984"/>
            <a:ext cx="2182733" cy="1636730"/>
          </a:xfrm>
          <a:prstGeom prst="rect">
            <a:avLst/>
          </a:prstGeom>
        </p:spPr>
      </p:pic>
    </p:spTree>
  </p:cSld>
  <p:clrMapOvr>
    <a:masterClrMapping/>
  </p:clrMapOvr>
  <p:transition spd="slow" advTm="0">
    <p:comb/>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649596"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仓库分拣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分拣商品手动重量</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573992" y="1333139"/>
            <a:ext cx="4339242" cy="1319977"/>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、商品分拣完成后会自动跳到列表底部，并且分拣机会自动打印出分拣标签；</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、已分拣完的商品，可以重新打印标签；</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436" y="1648804"/>
            <a:ext cx="2207768" cy="4415536"/>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542" y="1648804"/>
            <a:ext cx="2207768" cy="4415536"/>
          </a:xfrm>
          <a:prstGeom prst="rect">
            <a:avLst/>
          </a:prstGeom>
        </p:spPr>
      </p:pic>
    </p:spTree>
  </p:cSld>
  <p:clrMapOvr>
    <a:masterClrMapping/>
  </p:clrMapOvr>
  <p:transition spd="slow" advTm="0">
    <p:comb/>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仓库配送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打印配送单</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3970318"/>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、配送单菜单：配送管理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-&gt; </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配送单；</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、配送单操作菜单都可以打印配送单和门店配送单；</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、配送单：根据需求方采购的商品、数量、价格打印出配送单据；</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4</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、门店配送单：是根据当前配送单的需求方绑定的门店的价格来打印，一般是给到门店的；</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5</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、门店也属于需求方，所以打印的是配送单，而不是门店配送单；</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90" y="2166415"/>
            <a:ext cx="6651558" cy="3242286"/>
          </a:xfrm>
          <a:prstGeom prst="rect">
            <a:avLst/>
          </a:prstGeom>
        </p:spPr>
      </p:pic>
    </p:spTree>
  </p:cSld>
  <p:clrMapOvr>
    <a:masterClrMapping/>
  </p:clrMapOvr>
  <p:transition spd="slow" advTm="0">
    <p:comb/>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仓库配送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打印配送单</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3539430"/>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、打印界面可以选择分类，根据选择的分类进行商品勾选，选择完分类后点击“分类全选”。或者手动勾选商品即可自动到左侧打印列表。</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、去除已打印是可以去除掉当前已经打印过的数据，防止重复打印。</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、点击上方选择打印机下拉框，选择打印机，然后点击“打印”按钮。同时也可以导出</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excel</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或</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pdf</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格式的文件</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91" y="2166415"/>
            <a:ext cx="6651556" cy="3242286"/>
          </a:xfrm>
          <a:prstGeom prst="rect">
            <a:avLst/>
          </a:prstGeom>
        </p:spPr>
      </p:pic>
    </p:spTree>
  </p:cSld>
  <p:clrMapOvr>
    <a:masterClrMapping/>
  </p:clrMapOvr>
  <p:transition spd="slow" advTm="0">
    <p:comb/>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仓库配送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分配配送员</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2677656"/>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、配送单“银豹同步”状态实在配送单创建后将采购数据同步到门店收银系统。只有门店才会有同步状态。如果显示未同步，可以到“接口系统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-&gt; </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进货单中选择相应数据进行同步</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、点击操作中的“分配配送员”按钮，然后选择相应的配送员提交即可。</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91" y="2166415"/>
            <a:ext cx="6651556" cy="3242286"/>
          </a:xfrm>
          <a:prstGeom prst="rect">
            <a:avLst/>
          </a:prstGeom>
        </p:spPr>
      </p:pic>
    </p:spTree>
  </p:cSld>
  <p:clrMapOvr>
    <a:masterClrMapping/>
  </p:clrMapOvr>
  <p:transition spd="slow" advTm="0">
    <p:comb/>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仓库配送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配送查看</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3139"/>
            <a:ext cx="4183966" cy="954107"/>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点击配送单操作中的“查看”按钮即可查看配送单信息，可以查看到配送的商品信息和配送凭据</a:t>
            </a:r>
            <a:endParaRPr lang="en-US" altLang="zh-CN"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91" y="2166415"/>
            <a:ext cx="6651556" cy="3242285"/>
          </a:xfrm>
          <a:prstGeom prst="rect">
            <a:avLst/>
          </a:prstGeom>
        </p:spPr>
      </p:pic>
    </p:spTree>
  </p:cSld>
  <p:clrMapOvr>
    <a:masterClrMapping/>
  </p:clrMapOvr>
  <p:transition spd="slow" advTm="0">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门店商品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创建供应商</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729268" y="1336023"/>
            <a:ext cx="4183966" cy="1384995"/>
          </a:xfrm>
          <a:prstGeom prst="rect">
            <a:avLst/>
          </a:prstGeom>
          <a:noFill/>
        </p:spPr>
        <p:txBody>
          <a:bodyPr wrap="square">
            <a:spAutoFit/>
          </a:bodyPr>
          <a:lstStyle/>
          <a:p>
            <a:pPr lvl="0">
              <a:lnSpc>
                <a:spcPct val="200000"/>
              </a:lnSpc>
              <a:defRPr/>
            </a:pP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点击左侧“商品” </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-&gt; “</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商品供货商</a:t>
            </a: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菜单；</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点击顶部</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“新建供应商”按钮；</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kumimoji="0" lang="zh-CN" altLang="en-US" sz="1400" b="0"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rPr>
              <a:t>然后输入相关的供应商信息</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，点击“保存”</a:t>
            </a:r>
            <a:endParaRPr kumimoji="0" lang="zh-CN"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10" y="2438120"/>
            <a:ext cx="6737237" cy="3063348"/>
          </a:xfrm>
          <a:prstGeom prst="rect">
            <a:avLst/>
          </a:prstGeom>
        </p:spPr>
      </p:pic>
    </p:spTree>
    <p:extLst>
      <p:ext uri="{BB962C8B-B14F-4D97-AF65-F5344CB8AC3E}">
        <p14:creationId xmlns:p14="http://schemas.microsoft.com/office/powerpoint/2010/main" val="3639548691"/>
      </p:ext>
    </p:extLst>
  </p:cSld>
  <p:clrMapOvr>
    <a:masterClrMapping/>
  </p:clrMapOvr>
  <p:transition spd="slow" advTm="0">
    <p:comb/>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配送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配送员取货</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573992" y="1333139"/>
            <a:ext cx="4339242" cy="3108543"/>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、手机端使用配送员账号登录系统；</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、登陆后切换到“待取货”状态，在相应的配送单中点击“我已取货”按钮；</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、进入到详情页面可查看到详细的配送单信息。下滑到最底部点击“我已取货”按钮，进入到取货环节；</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4</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上传取货照片，拍照或者上传相册照片都可以。上传完成后点击“我已取货”按钮即可进入下一流程</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endPar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58" y="1579794"/>
            <a:ext cx="2040793" cy="441553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9435" y="1579793"/>
            <a:ext cx="2040793" cy="4415536"/>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12" y="1579794"/>
            <a:ext cx="2040793" cy="4415533"/>
          </a:xfrm>
          <a:prstGeom prst="rect">
            <a:avLst/>
          </a:prstGeom>
        </p:spPr>
      </p:pic>
    </p:spTree>
  </p:cSld>
  <p:clrMapOvr>
    <a:masterClrMapping/>
  </p:clrMapOvr>
  <p:transition spd="slow" advTm="0">
    <p:comb/>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五边形 19"/>
          <p:cNvSpPr/>
          <p:nvPr/>
        </p:nvSpPr>
        <p:spPr>
          <a:xfrm>
            <a:off x="172520" y="1516457"/>
            <a:ext cx="7126940" cy="4906676"/>
          </a:xfrm>
          <a:prstGeom prst="homePlate">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五边形 1"/>
          <p:cNvSpPr/>
          <p:nvPr/>
        </p:nvSpPr>
        <p:spPr>
          <a:xfrm>
            <a:off x="0" y="1333139"/>
            <a:ext cx="7126940" cy="4908848"/>
          </a:xfrm>
          <a:prstGeom prst="homePlate">
            <a:avLst>
              <a:gd name="adj" fmla="val 0"/>
            </a:avLst>
          </a:prstGeom>
          <a:solidFill>
            <a:srgbClr val="DBE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3" name="组合 32"/>
          <p:cNvGrpSpPr/>
          <p:nvPr/>
        </p:nvGrpSpPr>
        <p:grpSpPr>
          <a:xfrm>
            <a:off x="5001" y="420167"/>
            <a:ext cx="787801" cy="262018"/>
            <a:chOff x="481224" y="-2958353"/>
            <a:chExt cx="1293787" cy="430306"/>
          </a:xfrm>
        </p:grpSpPr>
        <p:sp>
          <p:nvSpPr>
            <p:cNvPr id="34" name="五边形 33"/>
            <p:cNvSpPr/>
            <p:nvPr/>
          </p:nvSpPr>
          <p:spPr>
            <a:xfrm>
              <a:off x="481224" y="-2958353"/>
              <a:ext cx="868731" cy="4303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5" name="燕尾形 34"/>
            <p:cNvSpPr/>
            <p:nvPr/>
          </p:nvSpPr>
          <p:spPr>
            <a:xfrm>
              <a:off x="1269024" y="-2958353"/>
              <a:ext cx="505987" cy="43030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grpSp>
      <p:sp>
        <p:nvSpPr>
          <p:cNvPr id="21" name="文本框 20"/>
          <p:cNvSpPr txBox="1"/>
          <p:nvPr>
            <p:custDataLst>
              <p:tags r:id="rId1"/>
            </p:custDataLst>
          </p:nvPr>
        </p:nvSpPr>
        <p:spPr>
          <a:xfrm>
            <a:off x="992744" y="308839"/>
            <a:ext cx="5219370" cy="430887"/>
          </a:xfrm>
          <a:prstGeom prst="rect">
            <a:avLst/>
          </a:prstGeom>
          <a:noFill/>
          <a:effectLst>
            <a:glow rad="203200">
              <a:srgbClr val="FF0000">
                <a:alpha val="69000"/>
              </a:srgbClr>
            </a:glow>
          </a:effectLst>
        </p:spPr>
        <p:txBody>
          <a:bodyPr wrap="square" lIns="0" tIns="0" rIns="0" bIns="0" rtlCol="0">
            <a:spAutoFit/>
          </a:bodyPr>
          <a:lstStyle/>
          <a:p>
            <a:pPr>
              <a:defRPr/>
            </a:pPr>
            <a:r>
              <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仓库</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配送 </a:t>
            </a:r>
            <a:r>
              <a:rPr lang="en-US" altLang="zh-CN"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 </a:t>
            </a:r>
            <a:r>
              <a:rPr lang="zh-CN" altLang="en-US" sz="2800" b="1" spc="300" dirty="0" smtClean="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rPr>
              <a:t>配送员送达</a:t>
            </a:r>
            <a:endParaRPr lang="zh-CN" altLang="en-US" sz="2800" b="1" spc="300" dirty="0">
              <a:solidFill>
                <a:schemeClr val="tx1">
                  <a:lumMod val="85000"/>
                  <a:lumOff val="15000"/>
                </a:schemeClr>
              </a:solidFill>
              <a:latin typeface="微软雅黑" panose="020B0503020204020204" pitchFamily="34" charset="-122"/>
              <a:ea typeface="微软雅黑" panose="020B0503020204020204" pitchFamily="34" charset="-122"/>
              <a:sym typeface="思源黑体" panose="020B0500000000000000" pitchFamily="34" charset="-122"/>
            </a:endParaRPr>
          </a:p>
        </p:txBody>
      </p:sp>
      <p:sp>
        <p:nvSpPr>
          <p:cNvPr id="22" name="文本框 21"/>
          <p:cNvSpPr txBox="1"/>
          <p:nvPr/>
        </p:nvSpPr>
        <p:spPr>
          <a:xfrm>
            <a:off x="7573992" y="1333139"/>
            <a:ext cx="4339242" cy="2677656"/>
          </a:xfrm>
          <a:prstGeom prst="rect">
            <a:avLst/>
          </a:prstGeom>
          <a:noFill/>
        </p:spPr>
        <p:txBody>
          <a:bodyPr wrap="square">
            <a:spAutoFit/>
          </a:bodyPr>
          <a:lstStyle/>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1</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、在主页切换到“待送达”状态，在相应的配送单中点击“我已送达”按钮；</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lvl="0">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2</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、进入到详情页面下滑到最底部点击“我已送达”按钮，</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进入到送达环节</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endPar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a:p>
            <a:pPr>
              <a:lnSpc>
                <a:spcPct val="200000"/>
              </a:lnSpc>
              <a:defRPr/>
            </a:pPr>
            <a:r>
              <a:rPr lang="en-US" altLang="zh-CN"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3</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上</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传送达照片</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，拍照或者上传相册照片都可以。上传完成后点击</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“我已</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送达</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按钮</a:t>
            </a:r>
            <a:r>
              <a:rPr lang="zh-CN" altLang="en-US" sz="1400" dirty="0" smtClean="0">
                <a:solidFill>
                  <a:prstClr val="black"/>
                </a:solidFill>
                <a:latin typeface="微软雅黑" panose="020B0503020204020204" pitchFamily="34" charset="-122"/>
                <a:ea typeface="微软雅黑" panose="020B0503020204020204" pitchFamily="34" charset="-122"/>
                <a:sym typeface="思源黑体" panose="020B0500000000000000" pitchFamily="34" charset="-122"/>
              </a:rPr>
              <a:t>即完成配送。</a:t>
            </a:r>
            <a:endParaRPr lang="zh-CN" altLang="en-US" sz="1400" dirty="0">
              <a:solidFill>
                <a:prstClr val="black"/>
              </a:solidFill>
              <a:latin typeface="微软雅黑" panose="020B0503020204020204" pitchFamily="34" charset="-122"/>
              <a:ea typeface="微软雅黑" panose="020B0503020204020204" pitchFamily="34" charset="-122"/>
              <a:sym typeface="思源黑体" panose="020B0500000000000000"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58" y="1579795"/>
            <a:ext cx="2040793" cy="4415533"/>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9435" y="1579794"/>
            <a:ext cx="2040793" cy="4415533"/>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12" y="1579794"/>
            <a:ext cx="2040792" cy="4415533"/>
          </a:xfrm>
          <a:prstGeom prst="rect">
            <a:avLst/>
          </a:prstGeom>
        </p:spPr>
      </p:pic>
    </p:spTree>
  </p:cSld>
  <p:clrMapOvr>
    <a:masterClrMapping/>
  </p:clrMapOvr>
  <p:transition spd="slow" advTm="0">
    <p:comb/>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0.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1.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2.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3.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4.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5.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6.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7.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8.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9.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0.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1.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2.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3.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4.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5.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6.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7.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8.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29.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3.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30.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31.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32.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33.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34.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35.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36.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37.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38.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39.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0.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1.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2.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3.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4.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5.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6.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7.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8.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9.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0.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1.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2.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3.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4.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5.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6.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7.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8.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9.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6.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60.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61.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62.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63.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64.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65.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66.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67.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68.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69.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0.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1.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2.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3.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4.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5.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6.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7.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8.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79.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8.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80.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81.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82.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83.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84.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85.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9.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5054</Words>
  <Application>Microsoft Office PowerPoint</Application>
  <PresentationFormat>宽屏</PresentationFormat>
  <Paragraphs>319</Paragraphs>
  <Slides>91</Slides>
  <Notes>3</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91</vt:i4>
      </vt:variant>
    </vt:vector>
  </HeadingPairs>
  <TitlesOfParts>
    <vt:vector size="100" baseType="lpstr">
      <vt:lpstr>等线</vt:lpstr>
      <vt:lpstr>等线 Light</vt:lpstr>
      <vt:lpstr>汉仪旗黑-60简</vt:lpstr>
      <vt:lpstr>思源黑体</vt:lpstr>
      <vt:lpstr>宋体</vt:lpstr>
      <vt:lpstr>微软雅黑</vt:lpstr>
      <vt:lpstr>Arial</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 Y</dc:creator>
  <cp:lastModifiedBy>xtzj</cp:lastModifiedBy>
  <cp:revision>268</cp:revision>
  <dcterms:created xsi:type="dcterms:W3CDTF">2022-02-10T03:32:00Z</dcterms:created>
  <dcterms:modified xsi:type="dcterms:W3CDTF">2025-02-27T08:48:05Z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F2AAD85B83A54A47A8761E1C61A0DEB8_12</vt:lpwstr>
  </property>
  <property fmtid="{D5CDD505-2E9C-101B-9397-08002B2CF9AE}" pid="3" name="KSOProductBuildVer">
    <vt:lpwstr>2052-12.1.0.20305</vt:lpwstr>
  </property>
</Properties>
</file>